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6" r:id="rId5"/>
    <p:sldId id="277" r:id="rId6"/>
    <p:sldId id="263" r:id="rId7"/>
    <p:sldId id="262" r:id="rId8"/>
    <p:sldId id="259" r:id="rId9"/>
    <p:sldId id="264" r:id="rId10"/>
    <p:sldId id="270" r:id="rId11"/>
    <p:sldId id="261" r:id="rId12"/>
    <p:sldId id="274" r:id="rId13"/>
    <p:sldId id="260" r:id="rId14"/>
    <p:sldId id="269" r:id="rId15"/>
    <p:sldId id="268" r:id="rId16"/>
    <p:sldId id="266" r:id="rId17"/>
    <p:sldId id="275" r:id="rId18"/>
    <p:sldId id="265" r:id="rId19"/>
    <p:sldId id="267" r:id="rId20"/>
    <p:sldId id="271" r:id="rId21"/>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30" autoAdjust="0"/>
    <p:restoredTop sz="94660"/>
  </p:normalViewPr>
  <p:slideViewPr>
    <p:cSldViewPr snapToGrid="0">
      <p:cViewPr>
        <p:scale>
          <a:sx n="80" d="100"/>
          <a:sy n="80" d="100"/>
        </p:scale>
        <p:origin x="18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489316-9B7C-4C7D-AFA2-EDC85BF1CEEA}" type="datetimeFigureOut">
              <a:rPr lang="en-CA" smtClean="0"/>
              <a:t>2021-11-07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C7EFD2-2DE2-4951-8785-1B1E25D933F6}" type="slidenum">
              <a:rPr lang="en-CA" smtClean="0"/>
              <a:t>‹#›</a:t>
            </a:fld>
            <a:endParaRPr lang="en-CA"/>
          </a:p>
        </p:txBody>
      </p:sp>
    </p:spTree>
    <p:extLst>
      <p:ext uri="{BB962C8B-B14F-4D97-AF65-F5344CB8AC3E}">
        <p14:creationId xmlns:p14="http://schemas.microsoft.com/office/powerpoint/2010/main" val="160186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89316-9B7C-4C7D-AFA2-EDC85BF1CEEA}" type="datetimeFigureOut">
              <a:rPr lang="en-CA" smtClean="0"/>
              <a:t>2021-11-07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C7EFD2-2DE2-4951-8785-1B1E25D933F6}" type="slidenum">
              <a:rPr lang="en-CA" smtClean="0"/>
              <a:t>‹#›</a:t>
            </a:fld>
            <a:endParaRPr lang="en-CA"/>
          </a:p>
        </p:txBody>
      </p:sp>
    </p:spTree>
    <p:extLst>
      <p:ext uri="{BB962C8B-B14F-4D97-AF65-F5344CB8AC3E}">
        <p14:creationId xmlns:p14="http://schemas.microsoft.com/office/powerpoint/2010/main" val="103257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89316-9B7C-4C7D-AFA2-EDC85BF1CEEA}" type="datetimeFigureOut">
              <a:rPr lang="en-CA" smtClean="0"/>
              <a:t>2021-11-07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C7EFD2-2DE2-4951-8785-1B1E25D933F6}" type="slidenum">
              <a:rPr lang="en-CA" smtClean="0"/>
              <a:t>‹#›</a:t>
            </a:fld>
            <a:endParaRPr lang="en-CA"/>
          </a:p>
        </p:txBody>
      </p:sp>
    </p:spTree>
    <p:extLst>
      <p:ext uri="{BB962C8B-B14F-4D97-AF65-F5344CB8AC3E}">
        <p14:creationId xmlns:p14="http://schemas.microsoft.com/office/powerpoint/2010/main" val="221293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89316-9B7C-4C7D-AFA2-EDC85BF1CEEA}" type="datetimeFigureOut">
              <a:rPr lang="en-CA" smtClean="0"/>
              <a:t>2021-11-07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C7EFD2-2DE2-4951-8785-1B1E25D933F6}" type="slidenum">
              <a:rPr lang="en-CA" smtClean="0"/>
              <a:t>‹#›</a:t>
            </a:fld>
            <a:endParaRPr lang="en-CA"/>
          </a:p>
        </p:txBody>
      </p:sp>
    </p:spTree>
    <p:extLst>
      <p:ext uri="{BB962C8B-B14F-4D97-AF65-F5344CB8AC3E}">
        <p14:creationId xmlns:p14="http://schemas.microsoft.com/office/powerpoint/2010/main" val="39396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489316-9B7C-4C7D-AFA2-EDC85BF1CEEA}" type="datetimeFigureOut">
              <a:rPr lang="en-CA" smtClean="0"/>
              <a:t>2021-11-07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C7EFD2-2DE2-4951-8785-1B1E25D933F6}" type="slidenum">
              <a:rPr lang="en-CA" smtClean="0"/>
              <a:t>‹#›</a:t>
            </a:fld>
            <a:endParaRPr lang="en-CA"/>
          </a:p>
        </p:txBody>
      </p:sp>
    </p:spTree>
    <p:extLst>
      <p:ext uri="{BB962C8B-B14F-4D97-AF65-F5344CB8AC3E}">
        <p14:creationId xmlns:p14="http://schemas.microsoft.com/office/powerpoint/2010/main" val="243355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489316-9B7C-4C7D-AFA2-EDC85BF1CEEA}" type="datetimeFigureOut">
              <a:rPr lang="en-CA" smtClean="0"/>
              <a:t>2021-11-07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C7EFD2-2DE2-4951-8785-1B1E25D933F6}" type="slidenum">
              <a:rPr lang="en-CA" smtClean="0"/>
              <a:t>‹#›</a:t>
            </a:fld>
            <a:endParaRPr lang="en-CA"/>
          </a:p>
        </p:txBody>
      </p:sp>
    </p:spTree>
    <p:extLst>
      <p:ext uri="{BB962C8B-B14F-4D97-AF65-F5344CB8AC3E}">
        <p14:creationId xmlns:p14="http://schemas.microsoft.com/office/powerpoint/2010/main" val="340032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89316-9B7C-4C7D-AFA2-EDC85BF1CEEA}" type="datetimeFigureOut">
              <a:rPr lang="en-CA" smtClean="0"/>
              <a:t>2021-11-07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3C7EFD2-2DE2-4951-8785-1B1E25D933F6}" type="slidenum">
              <a:rPr lang="en-CA" smtClean="0"/>
              <a:t>‹#›</a:t>
            </a:fld>
            <a:endParaRPr lang="en-CA"/>
          </a:p>
        </p:txBody>
      </p:sp>
    </p:spTree>
    <p:extLst>
      <p:ext uri="{BB962C8B-B14F-4D97-AF65-F5344CB8AC3E}">
        <p14:creationId xmlns:p14="http://schemas.microsoft.com/office/powerpoint/2010/main" val="136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489316-9B7C-4C7D-AFA2-EDC85BF1CEEA}" type="datetimeFigureOut">
              <a:rPr lang="en-CA" smtClean="0"/>
              <a:t>2021-11-07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3C7EFD2-2DE2-4951-8785-1B1E25D933F6}" type="slidenum">
              <a:rPr lang="en-CA" smtClean="0"/>
              <a:t>‹#›</a:t>
            </a:fld>
            <a:endParaRPr lang="en-CA"/>
          </a:p>
        </p:txBody>
      </p:sp>
    </p:spTree>
    <p:extLst>
      <p:ext uri="{BB962C8B-B14F-4D97-AF65-F5344CB8AC3E}">
        <p14:creationId xmlns:p14="http://schemas.microsoft.com/office/powerpoint/2010/main" val="98746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89316-9B7C-4C7D-AFA2-EDC85BF1CEEA}" type="datetimeFigureOut">
              <a:rPr lang="en-CA" smtClean="0"/>
              <a:t>2021-11-07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3C7EFD2-2DE2-4951-8785-1B1E25D933F6}" type="slidenum">
              <a:rPr lang="en-CA" smtClean="0"/>
              <a:t>‹#›</a:t>
            </a:fld>
            <a:endParaRPr lang="en-CA"/>
          </a:p>
        </p:txBody>
      </p:sp>
    </p:spTree>
    <p:extLst>
      <p:ext uri="{BB962C8B-B14F-4D97-AF65-F5344CB8AC3E}">
        <p14:creationId xmlns:p14="http://schemas.microsoft.com/office/powerpoint/2010/main" val="242597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6489316-9B7C-4C7D-AFA2-EDC85BF1CEEA}" type="datetimeFigureOut">
              <a:rPr lang="en-CA" smtClean="0"/>
              <a:t>2021-11-07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C7EFD2-2DE2-4951-8785-1B1E25D933F6}" type="slidenum">
              <a:rPr lang="en-CA" smtClean="0"/>
              <a:t>‹#›</a:t>
            </a:fld>
            <a:endParaRPr lang="en-CA"/>
          </a:p>
        </p:txBody>
      </p:sp>
    </p:spTree>
    <p:extLst>
      <p:ext uri="{BB962C8B-B14F-4D97-AF65-F5344CB8AC3E}">
        <p14:creationId xmlns:p14="http://schemas.microsoft.com/office/powerpoint/2010/main" val="296707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6489316-9B7C-4C7D-AFA2-EDC85BF1CEEA}" type="datetimeFigureOut">
              <a:rPr lang="en-CA" smtClean="0"/>
              <a:t>2021-11-07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C7EFD2-2DE2-4951-8785-1B1E25D933F6}" type="slidenum">
              <a:rPr lang="en-CA" smtClean="0"/>
              <a:t>‹#›</a:t>
            </a:fld>
            <a:endParaRPr lang="en-CA"/>
          </a:p>
        </p:txBody>
      </p:sp>
    </p:spTree>
    <p:extLst>
      <p:ext uri="{BB962C8B-B14F-4D97-AF65-F5344CB8AC3E}">
        <p14:creationId xmlns:p14="http://schemas.microsoft.com/office/powerpoint/2010/main" val="109811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6489316-9B7C-4C7D-AFA2-EDC85BF1CEEA}" type="datetimeFigureOut">
              <a:rPr lang="en-CA" smtClean="0"/>
              <a:t>2021-11-07</a:t>
            </a:fld>
            <a:endParaRPr lang="en-CA"/>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3C7EFD2-2DE2-4951-8785-1B1E25D933F6}" type="slidenum">
              <a:rPr lang="en-CA" smtClean="0"/>
              <a:t>‹#›</a:t>
            </a:fld>
            <a:endParaRPr lang="en-CA"/>
          </a:p>
        </p:txBody>
      </p:sp>
    </p:spTree>
    <p:extLst>
      <p:ext uri="{BB962C8B-B14F-4D97-AF65-F5344CB8AC3E}">
        <p14:creationId xmlns:p14="http://schemas.microsoft.com/office/powerpoint/2010/main" val="2223548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usicals101.com/book.htm" TargetMode="External"/><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www.edmprod.com/memorable-music/" TargetMode="External"/><Relationship Id="rId12" Type="http://schemas.openxmlformats.org/officeDocument/2006/relationships/hyperlink" Target="https://themoth.org/"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s://theproducerkit.com/blogs/news/how-to-write-the-best-melodies" TargetMode="External"/><Relationship Id="rId11" Type="http://schemas.openxmlformats.org/officeDocument/2006/relationships/hyperlink" Target="http://www.danceadvantage.net/choreography-community-theatre/" TargetMode="External"/><Relationship Id="rId5" Type="http://schemas.openxmlformats.org/officeDocument/2006/relationships/hyperlink" Target="https://www.youtube.com/watch?v=OQBYMsi5yBM" TargetMode="External"/><Relationship Id="rId10" Type="http://schemas.openxmlformats.org/officeDocument/2006/relationships/hyperlink" Target="https://www.mtishows.com/marketplace/resource/pre-performance/the-original-production-choreography-videos" TargetMode="External"/><Relationship Id="rId4" Type="http://schemas.openxmlformats.org/officeDocument/2006/relationships/image" Target="../media/image3.svg"/><Relationship Id="rId9" Type="http://schemas.openxmlformats.org/officeDocument/2006/relationships/hyperlink" Target="http://www.musicals101.com/write.ht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portal.gssd.ca/public/mr3xg4k4nrxxq5dvfz4hq5lomq/Lists/SharedDocuments/Assessment/Formative%20Assessment%20Ideas-Natalie%20Regier.pdf" TargetMode="External"/><Relationship Id="rId3" Type="http://schemas.openxmlformats.org/officeDocument/2006/relationships/image" Target="../media/image2.png"/><Relationship Id="rId7" Type="http://schemas.openxmlformats.org/officeDocument/2006/relationships/hyperlink" Target="https://www.livebinders.com/play/play?id=574194"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s://www.fountasandpinnell.com/textlevelgradient/" TargetMode="External"/><Relationship Id="rId5" Type="http://schemas.openxmlformats.org/officeDocument/2006/relationships/hyperlink" Target="http://rubistar.4teachers.org/index.php" TargetMode="External"/><Relationship Id="rId10" Type="http://schemas.openxmlformats.org/officeDocument/2006/relationships/hyperlink" Target="https://www.google.ca/search?q=grammatical+rules+every+teacher+should+know&amp;rlz=1C1GGRV_enCA751CA751&amp;oq=grammatical+rules+every+teacher+should+know&amp;aqs=chrome..69i57.10031j0j7&amp;sourceid=chrome&amp;ie=UTF-8" TargetMode="External"/><Relationship Id="rId4" Type="http://schemas.openxmlformats.org/officeDocument/2006/relationships/image" Target="../media/image3.svg"/><Relationship Id="rId9" Type="http://schemas.openxmlformats.org/officeDocument/2006/relationships/hyperlink" Target="https://tfelatnps.edublogs.org/files/2018/03/Pre-assessment-Strategies-19fbz59-1k7ad85.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8" Type="http://schemas.openxmlformats.org/officeDocument/2006/relationships/hyperlink" Target="http://www.readingrockets.org/reading-topics/differentiated-instruction" TargetMode="External"/><Relationship Id="rId3" Type="http://schemas.openxmlformats.org/officeDocument/2006/relationships/image" Target="../media/image2.png"/><Relationship Id="rId7" Type="http://schemas.openxmlformats.org/officeDocument/2006/relationships/hyperlink" Target="http://www.readingrockets.org/article/what-differentiated-instruction"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readingrockets.org/article/what-makes-differentiated-instruction-successful" TargetMode="External"/><Relationship Id="rId5" Type="http://schemas.openxmlformats.org/officeDocument/2006/relationships/hyperlink" Target="https://education.alberta.ca/media/384968/makingadifference_2010.pdf" TargetMode="External"/><Relationship Id="rId10" Type="http://schemas.openxmlformats.org/officeDocument/2006/relationships/hyperlink" Target="https://www.readingrockets.org/helping/struggle" TargetMode="External"/><Relationship Id="rId4" Type="http://schemas.openxmlformats.org/officeDocument/2006/relationships/image" Target="../media/image3.svg"/><Relationship Id="rId9" Type="http://schemas.openxmlformats.org/officeDocument/2006/relationships/hyperlink" Target="http://www.readingrockets.org/article/differentiated-classroom-structures-literacy-instruc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s://www.cultofpedagogy.com/white-students-multicultural-ed/" TargetMode="External"/><Relationship Id="rId5" Type="http://schemas.openxmlformats.org/officeDocument/2006/relationships/hyperlink" Target="https://www.teachers.ab.ca/For%20Members/Professional%20Development/Diversity-Equity-and-Human-Rights/Resources/Pages/Resources.aspx" TargetMode="Externa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8" Type="http://schemas.openxmlformats.org/officeDocument/2006/relationships/hyperlink" Target="https://education.alberta.ca/media/563809/esl-guide-to-implementation-k-9.pdf" TargetMode="External"/><Relationship Id="rId3" Type="http://schemas.openxmlformats.org/officeDocument/2006/relationships/image" Target="../media/image2.png"/><Relationship Id="rId7" Type="http://schemas.openxmlformats.org/officeDocument/2006/relationships/hyperlink" Target="https://www.learnalberta.ca/content/eslapb/writing_samples.html"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learnalberta.ca/content/eslapb/search_about.html" TargetMode="External"/><Relationship Id="rId5" Type="http://schemas.openxmlformats.org/officeDocument/2006/relationships/hyperlink" Target="http://www.meadowscenter.org/files/resources/10Key_ELLs_Web_Rev.pdf" TargetMode="External"/><Relationship Id="rId10" Type="http://schemas.openxmlformats.org/officeDocument/2006/relationships/hyperlink" Target="https://uat.learnalberta.ca/content/aswt/" TargetMode="External"/><Relationship Id="rId4" Type="http://schemas.openxmlformats.org/officeDocument/2006/relationships/image" Target="../media/image3.svg"/><Relationship Id="rId9" Type="http://schemas.openxmlformats.org/officeDocument/2006/relationships/hyperlink" Target="http://orcabook.com/speakingourtruth/honesty.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the-best-childrens-books.org/Character-Education-books.html" TargetMode="External"/><Relationship Id="rId13" Type="http://schemas.openxmlformats.org/officeDocument/2006/relationships/hyperlink" Target="https://tspace.library.utoronto.ca/bitstream/1807/93059/1/ccca_v2_nowplay2018_digital.pdf" TargetMode="External"/><Relationship Id="rId3" Type="http://schemas.openxmlformats.org/officeDocument/2006/relationships/image" Target="../media/image2.png"/><Relationship Id="rId7" Type="http://schemas.openxmlformats.org/officeDocument/2006/relationships/hyperlink" Target="https://ncte.org/blog/2020/06/antiracist-books-curriculum-today/" TargetMode="External"/><Relationship Id="rId12" Type="http://schemas.openxmlformats.org/officeDocument/2006/relationships/hyperlink" Target="https://www.cultofpedagogy.com/project-based-learning-lesson/"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s://abqlibrary.org/c.php?g=19174&amp;p=108386" TargetMode="External"/><Relationship Id="rId11" Type="http://schemas.openxmlformats.org/officeDocument/2006/relationships/hyperlink" Target="https://www.orcabook.com/reading-levels.aspx" TargetMode="External"/><Relationship Id="rId5" Type="http://schemas.openxmlformats.org/officeDocument/2006/relationships/hyperlink" Target="http://www.teachersfirst.com/100books.cfm" TargetMode="External"/><Relationship Id="rId10" Type="http://schemas.openxmlformats.org/officeDocument/2006/relationships/hyperlink" Target="https://www.literacyworldwide.org/get-resources/reading-lists/teachers-choices-reading-list" TargetMode="External"/><Relationship Id="rId4" Type="http://schemas.openxmlformats.org/officeDocument/2006/relationships/image" Target="../media/image3.svg"/><Relationship Id="rId9" Type="http://schemas.openxmlformats.org/officeDocument/2006/relationships/hyperlink" Target="http://www.goodnet.org/articles/25-childrens-books-that-teach-kids-meaningful-value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det.wa.edu.au/stepsresources/detcms/navigation/first-steps-literacy/" TargetMode="External"/><Relationship Id="rId13" Type="http://schemas.openxmlformats.org/officeDocument/2006/relationships/hyperlink" Target="https://www.readinga-z.com/fluency/readers-theater-scripts/" TargetMode="External"/><Relationship Id="rId3" Type="http://schemas.openxmlformats.org/officeDocument/2006/relationships/hyperlink" Target="https://www.edutopia.org/blog/puppets-will-change-your-classroom-sam-patterson-cheryl-morris" TargetMode="External"/><Relationship Id="rId7" Type="http://schemas.openxmlformats.org/officeDocument/2006/relationships/hyperlink" Target="https://themoth.org/education/teachers" TargetMode="External"/><Relationship Id="rId12" Type="http://schemas.openxmlformats.org/officeDocument/2006/relationships/hyperlink" Target="http://www.thebestclass.org/rtscripts.html" TargetMode="External"/><Relationship Id="rId17" Type="http://schemas.openxmlformats.org/officeDocument/2006/relationships/image" Target="../media/image3.svg"/><Relationship Id="rId2" Type="http://schemas.openxmlformats.org/officeDocument/2006/relationships/hyperlink" Target="https://tspace.library.utoronto.ca/bitstream/1807/93059/1/ccca_v2_nowplay2018_digital.pdf" TargetMode="Externa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www.learnalberta.ca/content/aswt/" TargetMode="External"/><Relationship Id="rId11" Type="http://schemas.openxmlformats.org/officeDocument/2006/relationships/hyperlink" Target="http://www.teachingheart.net/readerstheater.htm" TargetMode="External"/><Relationship Id="rId5" Type="http://schemas.openxmlformats.org/officeDocument/2006/relationships/hyperlink" Target="http://www.nowsparkcreativity.com/2018/10/how-to-host-literary-food-truck-festival.html" TargetMode="External"/><Relationship Id="rId15" Type="http://schemas.openxmlformats.org/officeDocument/2006/relationships/slide" Target="slide2.xml"/><Relationship Id="rId10" Type="http://schemas.openxmlformats.org/officeDocument/2006/relationships/hyperlink" Target="https://www.youtube.com/watch?v=4L5q0Y8hukU" TargetMode="External"/><Relationship Id="rId4" Type="http://schemas.openxmlformats.org/officeDocument/2006/relationships/hyperlink" Target="http://www.angelastockman.com/blog/2017/08/31/the-fire-starters-making-to-ignite-critical-thinking-in-the-writing-workshop/" TargetMode="External"/><Relationship Id="rId9" Type="http://schemas.openxmlformats.org/officeDocument/2006/relationships/hyperlink" Target="https://www.readingrockets.org/strategies/readers_theater" TargetMode="External"/><Relationship Id="rId14" Type="http://schemas.openxmlformats.org/officeDocument/2006/relationships/hyperlink" Target="https://strategiesforspecialinterventions.weebly.com/readers-theatre.htm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3.sv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2.png"/><Relationship Id="rId7"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sv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hyperlink" Target="https://www.oise.utoronto.ca/balancedliteracydiet/Phonemic_Awareness.html" TargetMode="External"/><Relationship Id="rId3" Type="http://schemas.openxmlformats.org/officeDocument/2006/relationships/image" Target="../media/image2.png"/><Relationship Id="rId7" Type="http://schemas.openxmlformats.org/officeDocument/2006/relationships/hyperlink" Target="http://www.dyslexia-reading-well.com/support-files/the-44-phonemes-of-english.pdf"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readingrockets.org/teaching/reading-basics/phonemic" TargetMode="External"/><Relationship Id="rId5" Type="http://schemas.openxmlformats.org/officeDocument/2006/relationships/hyperlink" Target="http://www.readingrockets.org/teaching/reading-basics" TargetMode="External"/><Relationship Id="rId4" Type="http://schemas.openxmlformats.org/officeDocument/2006/relationships/image" Target="../media/image3.svg"/><Relationship Id="rId9" Type="http://schemas.openxmlformats.org/officeDocument/2006/relationships/hyperlink" Target="http://www.sightwords.com/sight-words/dolch/"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uI2LBpCwyOE" TargetMode="External"/><Relationship Id="rId3" Type="http://schemas.openxmlformats.org/officeDocument/2006/relationships/image" Target="../media/image2.png"/><Relationship Id="rId7" Type="http://schemas.openxmlformats.org/officeDocument/2006/relationships/hyperlink" Target="https://www.scilearn.com/the-science-of-reading-the-basics-and-beyond/"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s://docs.google.com/document/d/1uN7HG3xy2h0iF82KR4lIoYKQb7PhPujO/edit?usp=sharing&amp;ouid=107888366066094725107&amp;rtpof=true&amp;sd=true" TargetMode="External"/><Relationship Id="rId5" Type="http://schemas.openxmlformats.org/officeDocument/2006/relationships/hyperlink" Target="https://www.youtube.com/watch?v=f2LEpxXhHHE" TargetMode="External"/><Relationship Id="rId10" Type="http://schemas.openxmlformats.org/officeDocument/2006/relationships/hyperlink" Target="https://arpdcresources.ca/wp-content/uploads/2017/03/Writing-20Mar17.pdf" TargetMode="External"/><Relationship Id="rId4" Type="http://schemas.openxmlformats.org/officeDocument/2006/relationships/image" Target="../media/image3.svg"/><Relationship Id="rId9" Type="http://schemas.openxmlformats.org/officeDocument/2006/relationships/hyperlink" Target="https://www.cultofpedagogy.com/narrative-writin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thedailycafe.com/daily-5" TargetMode="External"/><Relationship Id="rId3" Type="http://schemas.openxmlformats.org/officeDocument/2006/relationships/image" Target="../media/image2.png"/><Relationship Id="rId7" Type="http://schemas.openxmlformats.org/officeDocument/2006/relationships/hyperlink" Target="https://www.smekenseducation.com/6-traits-of-writing/"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det.wa.edu.au/stepsresources/detcms/navigation/first-steps-literacy/" TargetMode="External"/><Relationship Id="rId5" Type="http://schemas.openxmlformats.org/officeDocument/2006/relationships/hyperlink" Target="https://www.oise.utoronto.ca/balancedliteracydiet/Writing_Processes_Strategies.html" TargetMode="External"/><Relationship Id="rId10" Type="http://schemas.openxmlformats.org/officeDocument/2006/relationships/hyperlink" Target="https://www.regieroutman.org/" TargetMode="External"/><Relationship Id="rId4" Type="http://schemas.openxmlformats.org/officeDocument/2006/relationships/image" Target="../media/image3.svg"/><Relationship Id="rId9" Type="http://schemas.openxmlformats.org/officeDocument/2006/relationships/hyperlink" Target="https://www.unitsofstudy.com/k5writ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hyperlink" Target="https://education.alberta.ca/media/3402192/lit-and-num-progressions.pdf" TargetMode="External"/><Relationship Id="rId13" Type="http://schemas.openxmlformats.org/officeDocument/2006/relationships/hyperlink" Target="https://www.oise.utoronto.ca/balancedliteracydiet/Food_Groups/index.html" TargetMode="External"/><Relationship Id="rId3" Type="http://schemas.openxmlformats.org/officeDocument/2006/relationships/image" Target="../media/image2.png"/><Relationship Id="rId7" Type="http://schemas.openxmlformats.org/officeDocument/2006/relationships/hyperlink" Target="https://education.alberta.ca/media/3272998/competency-indicators-september-30-2016.pdf" TargetMode="External"/><Relationship Id="rId12" Type="http://schemas.openxmlformats.org/officeDocument/2006/relationships/hyperlink" Target="https://education.alberta.ca/media/160425/ela-illustrative-examples-grade-6.pdf"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learnalberta.ca/ProgramOfStudy.aspx?lang=en&amp;ProgramId=404703" TargetMode="External"/><Relationship Id="rId11" Type="http://schemas.openxmlformats.org/officeDocument/2006/relationships/hyperlink" Target="https://education.alberta.ca/media/160421/ela-illustrative-examples-grade-5.pdf" TargetMode="External"/><Relationship Id="rId5" Type="http://schemas.openxmlformats.org/officeDocument/2006/relationships/hyperlink" Target="https://education.alberta.ca/media/160360/ela-pos-k-9.pdf" TargetMode="External"/><Relationship Id="rId10" Type="http://schemas.openxmlformats.org/officeDocument/2006/relationships/hyperlink" Target="https://education.alberta.ca/media/160426/ela-illustrative-examples-grade-4.pdf" TargetMode="External"/><Relationship Id="rId4" Type="http://schemas.openxmlformats.org/officeDocument/2006/relationships/image" Target="../media/image3.svg"/><Relationship Id="rId9" Type="http://schemas.openxmlformats.org/officeDocument/2006/relationships/hyperlink" Target="https://open.alberta.ca/dataset/afa5f4ce-5de8-4898-bed6-134f447a7bcc/resource/10104711-b344-4fe2-8ea1-53d944643c1d/download/2000-english-language-arts-illustrative-examples-kindergarden-grade-3.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oise.utoronto.ca/balancedliteracydiet/Recipe/00056/" TargetMode="External"/><Relationship Id="rId3" Type="http://schemas.openxmlformats.org/officeDocument/2006/relationships/image" Target="../media/image2.png"/><Relationship Id="rId7" Type="http://schemas.openxmlformats.org/officeDocument/2006/relationships/hyperlink" Target="https://pennykittle.net/"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nowsparkcreativity.com/2018/10/050-power-of-imperfect-action.html" TargetMode="External"/><Relationship Id="rId11" Type="http://schemas.openxmlformats.org/officeDocument/2006/relationships/hyperlink" Target="http://www.danielwillingham.com/daniel-willingham-science-and-education-blog/the-current-controversy-about-teaching-reading-comments-for-those-left-with-questions-after-reading-the-new-york-times-article?utm_source=feedburner&amp;utm_medium=email&amp;utm_campaign=Feed%3A+nbspDanielWillingham-DanielWillinghamScienceAndEducationBlog+%28Daniel+Willingham%27s+Science+and+Education+Blog%29" TargetMode="External"/><Relationship Id="rId5" Type="http://schemas.openxmlformats.org/officeDocument/2006/relationships/hyperlink" Target="http://www.nowsparkcreativity.com/2019/06/067-10-creative-ways-to-teach-vocabulary.html" TargetMode="External"/><Relationship Id="rId10" Type="http://schemas.openxmlformats.org/officeDocument/2006/relationships/hyperlink" Target="https://www.nytimes.com/2020/02/15/us/reading-phonics.html" TargetMode="External"/><Relationship Id="rId4" Type="http://schemas.openxmlformats.org/officeDocument/2006/relationships/image" Target="../media/image3.svg"/><Relationship Id="rId9" Type="http://schemas.openxmlformats.org/officeDocument/2006/relationships/hyperlink" Target="https://www.oise.utoronto.ca/balancedliteracydiet/Vocabulary.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fountasandpinnell.com/textlevelgradient/" TargetMode="External"/><Relationship Id="rId13" Type="http://schemas.openxmlformats.org/officeDocument/2006/relationships/hyperlink" Target="https://education.scholastic.ca/category/LITERACY-PLACE-FOR-THE-EARLY-YEARS" TargetMode="External"/><Relationship Id="rId3" Type="http://schemas.openxmlformats.org/officeDocument/2006/relationships/image" Target="../media/image2.png"/><Relationship Id="rId7" Type="http://schemas.openxmlformats.org/officeDocument/2006/relationships/hyperlink" Target="https://www.aft.org/sites/default/files/reading_rocketscience_2004.pdf" TargetMode="External"/><Relationship Id="rId12" Type="http://schemas.openxmlformats.org/officeDocument/2006/relationships/hyperlink" Target="https://www.criticalthinking.com/fun-time-phonics.html"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s://irrto.org/about-reading-recovery/" TargetMode="External"/><Relationship Id="rId11" Type="http://schemas.openxmlformats.org/officeDocument/2006/relationships/hyperlink" Target="http://jollyreading.com/introduction-to-jolly-phonics/" TargetMode="External"/><Relationship Id="rId5" Type="http://schemas.openxmlformats.org/officeDocument/2006/relationships/hyperlink" Target="http://det.wa.edu.au/stepsresources/detcms/navigation/first-steps-literacy/" TargetMode="External"/><Relationship Id="rId15" Type="http://schemas.openxmlformats.org/officeDocument/2006/relationships/hyperlink" Target="https://www.thesecretstories.com/" TargetMode="External"/><Relationship Id="rId10" Type="http://schemas.openxmlformats.org/officeDocument/2006/relationships/hyperlink" Target="http://www.unitsofstudy.com/introduction" TargetMode="External"/><Relationship Id="rId4" Type="http://schemas.openxmlformats.org/officeDocument/2006/relationships/image" Target="../media/image3.svg"/><Relationship Id="rId9" Type="http://schemas.openxmlformats.org/officeDocument/2006/relationships/hyperlink" Target="https://www.ocmboces.org/tfiles/folder1237/1603_Allington_WRM.RT_.pdf" TargetMode="External"/><Relationship Id="rId14" Type="http://schemas.openxmlformats.org/officeDocument/2006/relationships/hyperlink" Target="https://www.joyfulliteracyonline.com/about-joyful-litera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6B6FE916-38D1-4C5C-AAF6-CE977BDAF9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14" t="1203" r="1604"/>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162D1B-A14D-4E32-9CB9-17371E868AB5}"/>
              </a:ext>
            </a:extLst>
          </p:cNvPr>
          <p:cNvSpPr txBox="1"/>
          <p:nvPr/>
        </p:nvSpPr>
        <p:spPr>
          <a:xfrm>
            <a:off x="2319867" y="2624667"/>
            <a:ext cx="45719" cy="369332"/>
          </a:xfrm>
          <a:prstGeom prst="rect">
            <a:avLst/>
          </a:prstGeom>
          <a:noFill/>
        </p:spPr>
        <p:txBody>
          <a:bodyPr wrap="square" rtlCol="0">
            <a:spAutoFit/>
          </a:bodyPr>
          <a:lstStyle/>
          <a:p>
            <a:endParaRPr lang="en-CA" dirty="0"/>
          </a:p>
        </p:txBody>
      </p:sp>
      <p:sp>
        <p:nvSpPr>
          <p:cNvPr id="2" name="TextBox 1">
            <a:extLst>
              <a:ext uri="{FF2B5EF4-FFF2-40B4-BE49-F238E27FC236}">
                <a16:creationId xmlns:a16="http://schemas.microsoft.com/office/drawing/2014/main" id="{530BE5E5-AFC9-4570-8B02-D17CDC2F404F}"/>
              </a:ext>
            </a:extLst>
          </p:cNvPr>
          <p:cNvSpPr txBox="1"/>
          <p:nvPr/>
        </p:nvSpPr>
        <p:spPr>
          <a:xfrm>
            <a:off x="1989666" y="2951664"/>
            <a:ext cx="2878667" cy="646331"/>
          </a:xfrm>
          <a:prstGeom prst="rect">
            <a:avLst/>
          </a:prstGeom>
          <a:noFill/>
        </p:spPr>
        <p:txBody>
          <a:bodyPr wrap="square" rtlCol="0">
            <a:spAutoFit/>
          </a:bodyPr>
          <a:lstStyle/>
          <a:p>
            <a:pPr algn="ctr"/>
            <a:r>
              <a:rPr lang="en-CA" dirty="0">
                <a:latin typeface="Elephant" panose="02020904090505020303" pitchFamily="18" charset="0"/>
              </a:rPr>
              <a:t>Language &amp; Literacy</a:t>
            </a:r>
          </a:p>
          <a:p>
            <a:pPr algn="ctr"/>
            <a:r>
              <a:rPr lang="en-CA" dirty="0">
                <a:latin typeface="Elephant" panose="02020904090505020303" pitchFamily="18" charset="0"/>
              </a:rPr>
              <a:t>Volume II</a:t>
            </a:r>
          </a:p>
        </p:txBody>
      </p:sp>
      <p:sp>
        <p:nvSpPr>
          <p:cNvPr id="3" name="TextBox 2">
            <a:extLst>
              <a:ext uri="{FF2B5EF4-FFF2-40B4-BE49-F238E27FC236}">
                <a16:creationId xmlns:a16="http://schemas.microsoft.com/office/drawing/2014/main" id="{5898AFFF-A315-4B80-A35D-E3A18E6B8FDF}"/>
              </a:ext>
            </a:extLst>
          </p:cNvPr>
          <p:cNvSpPr txBox="1"/>
          <p:nvPr/>
        </p:nvSpPr>
        <p:spPr>
          <a:xfrm>
            <a:off x="4563533" y="7928288"/>
            <a:ext cx="2184400" cy="954107"/>
          </a:xfrm>
          <a:prstGeom prst="rect">
            <a:avLst/>
          </a:prstGeom>
          <a:noFill/>
        </p:spPr>
        <p:txBody>
          <a:bodyPr wrap="square" rtlCol="0">
            <a:spAutoFit/>
          </a:bodyPr>
          <a:lstStyle/>
          <a:p>
            <a:pPr algn="ctr"/>
            <a:r>
              <a:rPr lang="en-CA" sz="1400" dirty="0">
                <a:latin typeface="Verdana" panose="020B0604030504040204" pitchFamily="34" charset="0"/>
                <a:ea typeface="Verdana" panose="020B0604030504040204" pitchFamily="34" charset="0"/>
              </a:rPr>
              <a:t>EDUC 3103 – Final Project</a:t>
            </a:r>
          </a:p>
          <a:p>
            <a:pPr algn="ctr"/>
            <a:r>
              <a:rPr lang="en-CA" sz="1400" dirty="0">
                <a:latin typeface="Verdana" panose="020B0604030504040204" pitchFamily="34" charset="0"/>
                <a:ea typeface="Verdana" panose="020B0604030504040204" pitchFamily="34" charset="0"/>
              </a:rPr>
              <a:t>Joleen Binder</a:t>
            </a:r>
          </a:p>
          <a:p>
            <a:pPr algn="ctr"/>
            <a:r>
              <a:rPr lang="en-CA" sz="1400" dirty="0">
                <a:latin typeface="Verdana" panose="020B0604030504040204" pitchFamily="34" charset="0"/>
                <a:ea typeface="Verdana" panose="020B0604030504040204" pitchFamily="34" charset="0"/>
              </a:rPr>
              <a:t>November 8, 2021</a:t>
            </a:r>
          </a:p>
        </p:txBody>
      </p:sp>
      <p:sp>
        <p:nvSpPr>
          <p:cNvPr id="6" name="TextBox 5">
            <a:extLst>
              <a:ext uri="{FF2B5EF4-FFF2-40B4-BE49-F238E27FC236}">
                <a16:creationId xmlns:a16="http://schemas.microsoft.com/office/drawing/2014/main" id="{EE6047D7-6A9F-4E05-91AF-CDB31650051D}"/>
              </a:ext>
            </a:extLst>
          </p:cNvPr>
          <p:cNvSpPr txBox="1"/>
          <p:nvPr/>
        </p:nvSpPr>
        <p:spPr>
          <a:xfrm>
            <a:off x="1659468" y="4330293"/>
            <a:ext cx="3666066" cy="1169551"/>
          </a:xfrm>
          <a:prstGeom prst="rect">
            <a:avLst/>
          </a:prstGeom>
          <a:noFill/>
        </p:spPr>
        <p:txBody>
          <a:bodyPr wrap="square" rtlCol="0">
            <a:spAutoFit/>
          </a:bodyPr>
          <a:lstStyle/>
          <a:p>
            <a:r>
              <a:rPr lang="en-CA" sz="1400" b="0" i="1" dirty="0">
                <a:solidFill>
                  <a:srgbClr val="000000"/>
                </a:solidFill>
                <a:effectLst/>
                <a:latin typeface="Verdana" panose="020B0604030504040204" pitchFamily="34" charset="0"/>
              </a:rPr>
              <a:t>"Reading should not be presented to children as a chore or duty. It should be offered to them as a precious gift." </a:t>
            </a:r>
          </a:p>
          <a:p>
            <a:pPr algn="r"/>
            <a:endParaRPr lang="en-CA" sz="1400" b="0" i="0" dirty="0">
              <a:solidFill>
                <a:srgbClr val="000000"/>
              </a:solidFill>
              <a:effectLst/>
              <a:latin typeface="Verdana" panose="020B0604030504040204" pitchFamily="34" charset="0"/>
            </a:endParaRPr>
          </a:p>
          <a:p>
            <a:pPr algn="r"/>
            <a:r>
              <a:rPr lang="en-CA" sz="1400" b="0" i="0" dirty="0">
                <a:solidFill>
                  <a:srgbClr val="000000"/>
                </a:solidFill>
                <a:effectLst/>
                <a:latin typeface="Verdana" panose="020B0604030504040204" pitchFamily="34" charset="0"/>
              </a:rPr>
              <a:t>— Kate DiCamillo</a:t>
            </a:r>
            <a:endParaRPr lang="en-CA" sz="1400" dirty="0"/>
          </a:p>
        </p:txBody>
      </p:sp>
    </p:spTree>
    <p:extLst>
      <p:ext uri="{BB962C8B-B14F-4D97-AF65-F5344CB8AC3E}">
        <p14:creationId xmlns:p14="http://schemas.microsoft.com/office/powerpoint/2010/main" val="87296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9386"/>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Curriculum and Instruction</a:t>
              </a:r>
            </a:p>
          </p:txBody>
        </p:sp>
        <p:sp>
          <p:nvSpPr>
            <p:cNvPr id="4" name="TextBox 3">
              <a:extLst>
                <a:ext uri="{FF2B5EF4-FFF2-40B4-BE49-F238E27FC236}">
                  <a16:creationId xmlns:a16="http://schemas.microsoft.com/office/drawing/2014/main" id="{999F5046-4420-4599-8CF4-5F9CE213D7EB}"/>
                </a:ext>
              </a:extLst>
            </p:cNvPr>
            <p:cNvSpPr txBox="1"/>
            <p:nvPr/>
          </p:nvSpPr>
          <p:spPr>
            <a:xfrm>
              <a:off x="6310964" y="626532"/>
              <a:ext cx="453903" cy="369332"/>
            </a:xfrm>
            <a:prstGeom prst="rect">
              <a:avLst/>
            </a:prstGeom>
            <a:grpFill/>
            <a:ln>
              <a:noFill/>
            </a:ln>
          </p:spPr>
          <p:txBody>
            <a:bodyPr wrap="square" rtlCol="0">
              <a:spAutoFit/>
            </a:bodyPr>
            <a:lstStyle/>
            <a:p>
              <a:pPr algn="ctr"/>
              <a:r>
                <a:rPr lang="en-US" b="1" dirty="0"/>
                <a:t>10</a:t>
              </a:r>
              <a:endParaRPr lang="en-CA" b="1" dirty="0"/>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47100"/>
            <a:ext cx="453903" cy="453903"/>
          </a:xfrm>
          <a:prstGeom prst="rect">
            <a:avLst/>
          </a:prstGeom>
        </p:spPr>
      </p:pic>
      <p:sp>
        <p:nvSpPr>
          <p:cNvPr id="9" name="Content Placeholder 2">
            <a:extLst>
              <a:ext uri="{FF2B5EF4-FFF2-40B4-BE49-F238E27FC236}">
                <a16:creationId xmlns:a16="http://schemas.microsoft.com/office/drawing/2014/main" id="{6B736DD4-C004-4C09-821E-CBD810E6D7EB}"/>
              </a:ext>
            </a:extLst>
          </p:cNvPr>
          <p:cNvSpPr txBox="1">
            <a:spLocks/>
          </p:cNvSpPr>
          <p:nvPr/>
        </p:nvSpPr>
        <p:spPr>
          <a:xfrm>
            <a:off x="66173" y="737937"/>
            <a:ext cx="6725654" cy="51816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buFont typeface="Wingdings" panose="05000000000000000000" pitchFamily="2" charset="2"/>
              <a:buNone/>
            </a:pPr>
            <a:r>
              <a:rPr lang="en-US" sz="1700" b="1" dirty="0"/>
              <a:t>Classroom Resources for Creating a Musical</a:t>
            </a:r>
            <a:endParaRPr lang="en-US" sz="1700" dirty="0"/>
          </a:p>
          <a:p>
            <a:pPr>
              <a:lnSpc>
                <a:spcPct val="100000"/>
              </a:lnSpc>
              <a:spcBef>
                <a:spcPts val="0"/>
              </a:spcBef>
              <a:buFont typeface="Wingdings" panose="05000000000000000000" pitchFamily="2" charset="2"/>
              <a:buNone/>
            </a:pPr>
            <a:endParaRPr lang="en-US" altLang="en-US" sz="500" dirty="0"/>
          </a:p>
          <a:p>
            <a:pPr>
              <a:lnSpc>
                <a:spcPct val="100000"/>
              </a:lnSpc>
              <a:spcBef>
                <a:spcPts val="0"/>
              </a:spcBef>
              <a:buFont typeface="Wingdings" panose="05000000000000000000" pitchFamily="2" charset="2"/>
              <a:buNone/>
            </a:pPr>
            <a:r>
              <a:rPr lang="en-US" altLang="en-US" sz="1700" dirty="0"/>
              <a:t>Melody:</a:t>
            </a:r>
          </a:p>
          <a:p>
            <a:pPr>
              <a:lnSpc>
                <a:spcPct val="100000"/>
              </a:lnSpc>
              <a:spcBef>
                <a:spcPts val="0"/>
              </a:spcBef>
              <a:buFont typeface="Wingdings" panose="05000000000000000000" pitchFamily="2" charset="2"/>
              <a:buNone/>
            </a:pPr>
            <a:r>
              <a:rPr lang="en-US" altLang="en-US" sz="1700" dirty="0">
                <a:hlinkClick r:id="rId5"/>
              </a:rPr>
              <a:t>https://www.youtube.com/watch?v=OQBYMsi5yBM</a:t>
            </a:r>
            <a:endParaRPr lang="en-US" altLang="en-US" sz="1700" dirty="0"/>
          </a:p>
          <a:p>
            <a:pPr>
              <a:lnSpc>
                <a:spcPct val="100000"/>
              </a:lnSpc>
              <a:spcBef>
                <a:spcPts val="0"/>
              </a:spcBef>
              <a:buFont typeface="Wingdings" panose="05000000000000000000" pitchFamily="2" charset="2"/>
              <a:buNone/>
            </a:pPr>
            <a:r>
              <a:rPr lang="en-US" altLang="en-US" sz="1700" dirty="0">
                <a:hlinkClick r:id="rId6"/>
              </a:rPr>
              <a:t>https://theproducerkit.com/blogs/news/how-to-write-the-best-melodies</a:t>
            </a:r>
            <a:endParaRPr lang="en-US" altLang="en-US" sz="1700" dirty="0"/>
          </a:p>
          <a:p>
            <a:pPr>
              <a:lnSpc>
                <a:spcPct val="100000"/>
              </a:lnSpc>
              <a:spcBef>
                <a:spcPts val="0"/>
              </a:spcBef>
              <a:buFont typeface="Wingdings" panose="05000000000000000000" pitchFamily="2" charset="2"/>
              <a:buNone/>
            </a:pPr>
            <a:r>
              <a:rPr lang="en-US" altLang="en-US" sz="1700" dirty="0">
                <a:hlinkClick r:id="rId7"/>
              </a:rPr>
              <a:t>https://www.edmprod.com/memorable-music/</a:t>
            </a:r>
            <a:endParaRPr lang="en-US" altLang="en-US" sz="1700" dirty="0"/>
          </a:p>
          <a:p>
            <a:pPr>
              <a:lnSpc>
                <a:spcPct val="100000"/>
              </a:lnSpc>
              <a:spcBef>
                <a:spcPts val="0"/>
              </a:spcBef>
              <a:buFont typeface="Wingdings" panose="05000000000000000000" pitchFamily="2" charset="2"/>
              <a:buNone/>
            </a:pPr>
            <a:endParaRPr lang="en-US" altLang="en-US" sz="500" dirty="0"/>
          </a:p>
          <a:p>
            <a:pPr>
              <a:lnSpc>
                <a:spcPct val="100000"/>
              </a:lnSpc>
              <a:spcBef>
                <a:spcPts val="0"/>
              </a:spcBef>
              <a:buFont typeface="Wingdings" panose="05000000000000000000" pitchFamily="2" charset="2"/>
              <a:buNone/>
            </a:pPr>
            <a:r>
              <a:rPr lang="en-US" altLang="en-US" sz="1700" dirty="0"/>
              <a:t>Writing story/script:</a:t>
            </a:r>
          </a:p>
          <a:p>
            <a:pPr>
              <a:lnSpc>
                <a:spcPct val="100000"/>
              </a:lnSpc>
              <a:spcBef>
                <a:spcPts val="0"/>
              </a:spcBef>
              <a:buFont typeface="Wingdings" panose="05000000000000000000" pitchFamily="2" charset="2"/>
              <a:buNone/>
            </a:pPr>
            <a:r>
              <a:rPr lang="en-US" altLang="en-US" sz="1700" dirty="0">
                <a:hlinkClick r:id="rId8"/>
              </a:rPr>
              <a:t>http://www.musicals101.com/book.htm</a:t>
            </a:r>
            <a:endParaRPr lang="en-US" altLang="en-US" sz="1700" dirty="0"/>
          </a:p>
          <a:p>
            <a:pPr>
              <a:lnSpc>
                <a:spcPct val="100000"/>
              </a:lnSpc>
              <a:spcBef>
                <a:spcPts val="0"/>
              </a:spcBef>
              <a:buFont typeface="Wingdings" panose="05000000000000000000" pitchFamily="2" charset="2"/>
              <a:buNone/>
            </a:pPr>
            <a:r>
              <a:rPr lang="en-US" altLang="en-US" sz="1700" dirty="0">
                <a:hlinkClick r:id="rId9"/>
              </a:rPr>
              <a:t>http://www.musicals101.com/write.htm</a:t>
            </a:r>
            <a:endParaRPr lang="en-US" altLang="en-US" sz="1700" dirty="0"/>
          </a:p>
          <a:p>
            <a:pPr>
              <a:lnSpc>
                <a:spcPct val="100000"/>
              </a:lnSpc>
              <a:spcBef>
                <a:spcPts val="0"/>
              </a:spcBef>
              <a:buFont typeface="Wingdings" panose="05000000000000000000" pitchFamily="2" charset="2"/>
              <a:buNone/>
            </a:pPr>
            <a:endParaRPr lang="en-US" altLang="en-US" sz="500" dirty="0"/>
          </a:p>
          <a:p>
            <a:pPr>
              <a:lnSpc>
                <a:spcPct val="100000"/>
              </a:lnSpc>
              <a:spcBef>
                <a:spcPts val="0"/>
              </a:spcBef>
              <a:buFont typeface="Wingdings" panose="05000000000000000000" pitchFamily="2" charset="2"/>
              <a:buNone/>
            </a:pPr>
            <a:r>
              <a:rPr lang="en-US" altLang="en-US" sz="1700" dirty="0"/>
              <a:t>Choreography:</a:t>
            </a:r>
          </a:p>
          <a:p>
            <a:pPr>
              <a:lnSpc>
                <a:spcPct val="100000"/>
              </a:lnSpc>
              <a:spcBef>
                <a:spcPts val="0"/>
              </a:spcBef>
              <a:buFont typeface="Wingdings" panose="05000000000000000000" pitchFamily="2" charset="2"/>
              <a:buNone/>
            </a:pPr>
            <a:r>
              <a:rPr lang="en-US" altLang="en-US" sz="1700" dirty="0">
                <a:hlinkClick r:id="rId10"/>
              </a:rPr>
              <a:t>https://www.mtishows.com/marketplace/resource/pre-performance/the-original-production-choreography-videos</a:t>
            </a:r>
            <a:endParaRPr lang="en-US" altLang="en-US" sz="1700" dirty="0"/>
          </a:p>
          <a:p>
            <a:pPr>
              <a:lnSpc>
                <a:spcPct val="100000"/>
              </a:lnSpc>
              <a:spcBef>
                <a:spcPts val="0"/>
              </a:spcBef>
              <a:buFont typeface="Wingdings" panose="05000000000000000000" pitchFamily="2" charset="2"/>
              <a:buNone/>
            </a:pPr>
            <a:r>
              <a:rPr lang="en-US" altLang="en-US" sz="1700" dirty="0">
                <a:hlinkClick r:id="rId11"/>
              </a:rPr>
              <a:t>http://www.danceadvantage.net/choreography-community-theatre/</a:t>
            </a:r>
            <a:endParaRPr lang="en-US" altLang="en-US" sz="1700" dirty="0"/>
          </a:p>
          <a:p>
            <a:pPr>
              <a:lnSpc>
                <a:spcPct val="100000"/>
              </a:lnSpc>
              <a:spcBef>
                <a:spcPts val="0"/>
              </a:spcBef>
              <a:buFont typeface="Wingdings" panose="05000000000000000000" pitchFamily="2" charset="2"/>
              <a:buNone/>
            </a:pPr>
            <a:endParaRPr lang="en-US" altLang="en-US" sz="500" dirty="0"/>
          </a:p>
          <a:p>
            <a:pPr marL="0" indent="0">
              <a:buNone/>
            </a:pPr>
            <a:r>
              <a:rPr lang="en-US" sz="1600" b="1" dirty="0"/>
              <a:t>Classroom Resources for Storytelling</a:t>
            </a:r>
          </a:p>
          <a:p>
            <a:pPr marL="0" indent="0">
              <a:buNone/>
            </a:pPr>
            <a:r>
              <a:rPr lang="en-US" sz="1600" dirty="0"/>
              <a:t>The Moth</a:t>
            </a:r>
          </a:p>
          <a:p>
            <a:pPr marL="0" indent="0">
              <a:buNone/>
            </a:pPr>
            <a:r>
              <a:rPr lang="en-CA" sz="1600" dirty="0">
                <a:hlinkClick r:id="rId12"/>
              </a:rPr>
              <a:t>https://themoth.org/</a:t>
            </a:r>
            <a:endParaRPr lang="en-US" altLang="en-US" sz="2000" dirty="0"/>
          </a:p>
          <a:p>
            <a:pPr>
              <a:buFont typeface="Wingdings" panose="05000000000000000000" pitchFamily="2" charset="2"/>
              <a:buNone/>
            </a:pPr>
            <a:endParaRPr lang="en-US" altLang="en-US" sz="2000" dirty="0"/>
          </a:p>
          <a:p>
            <a:pPr lvl="1">
              <a:buFont typeface="Wingdings" panose="05000000000000000000" pitchFamily="2" charset="2"/>
              <a:buNone/>
            </a:pPr>
            <a:endParaRPr lang="en-US" altLang="en-US" sz="2000" dirty="0"/>
          </a:p>
        </p:txBody>
      </p:sp>
      <p:pic>
        <p:nvPicPr>
          <p:cNvPr id="10" name="Content Placeholder 3">
            <a:extLst>
              <a:ext uri="{FF2B5EF4-FFF2-40B4-BE49-F238E27FC236}">
                <a16:creationId xmlns:a16="http://schemas.microsoft.com/office/drawing/2014/main" id="{09D5CCBE-911B-4D62-9419-CA7C4B948E40}"/>
              </a:ext>
            </a:extLst>
          </p:cNvPr>
          <p:cNvPicPr>
            <a:picLocks noChangeAspect="1"/>
          </p:cNvPicPr>
          <p:nvPr/>
        </p:nvPicPr>
        <p:blipFill>
          <a:blip r:embed="rId13"/>
          <a:stretch>
            <a:fillRect/>
          </a:stretch>
        </p:blipFill>
        <p:spPr>
          <a:xfrm>
            <a:off x="242949" y="6228523"/>
            <a:ext cx="6475351" cy="2726092"/>
          </a:xfrm>
          <a:prstGeom prst="rect">
            <a:avLst/>
          </a:prstGeom>
        </p:spPr>
      </p:pic>
    </p:spTree>
    <p:extLst>
      <p:ext uri="{BB962C8B-B14F-4D97-AF65-F5344CB8AC3E}">
        <p14:creationId xmlns:p14="http://schemas.microsoft.com/office/powerpoint/2010/main" val="302584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9386"/>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Assessment and Evaluation</a:t>
              </a:r>
            </a:p>
          </p:txBody>
        </p:sp>
        <p:sp>
          <p:nvSpPr>
            <p:cNvPr id="4" name="TextBox 3">
              <a:extLst>
                <a:ext uri="{FF2B5EF4-FFF2-40B4-BE49-F238E27FC236}">
                  <a16:creationId xmlns:a16="http://schemas.microsoft.com/office/drawing/2014/main" id="{999F5046-4420-4599-8CF4-5F9CE213D7EB}"/>
                </a:ext>
              </a:extLst>
            </p:cNvPr>
            <p:cNvSpPr txBox="1"/>
            <p:nvPr/>
          </p:nvSpPr>
          <p:spPr>
            <a:xfrm>
              <a:off x="6208828" y="626532"/>
              <a:ext cx="556039" cy="369332"/>
            </a:xfrm>
            <a:prstGeom prst="rect">
              <a:avLst/>
            </a:prstGeom>
            <a:grpFill/>
            <a:ln>
              <a:noFill/>
            </a:ln>
          </p:spPr>
          <p:txBody>
            <a:bodyPr wrap="square" rtlCol="0">
              <a:spAutoFit/>
            </a:bodyPr>
            <a:lstStyle/>
            <a:p>
              <a:pPr algn="ctr"/>
              <a:r>
                <a:rPr lang="en-US" b="1" dirty="0"/>
                <a:t>1</a:t>
              </a:r>
              <a:r>
                <a:rPr lang="en-CA" b="1" dirty="0"/>
                <a:t>1</a:t>
              </a:r>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47100"/>
            <a:ext cx="453903" cy="453903"/>
          </a:xfrm>
          <a:prstGeom prst="rect">
            <a:avLst/>
          </a:prstGeom>
        </p:spPr>
      </p:pic>
      <p:sp>
        <p:nvSpPr>
          <p:cNvPr id="6" name="TextBox 5">
            <a:extLst>
              <a:ext uri="{FF2B5EF4-FFF2-40B4-BE49-F238E27FC236}">
                <a16:creationId xmlns:a16="http://schemas.microsoft.com/office/drawing/2014/main" id="{5DA66DBB-418B-4E52-816A-5A956F25F104}"/>
              </a:ext>
            </a:extLst>
          </p:cNvPr>
          <p:cNvSpPr txBox="1"/>
          <p:nvPr/>
        </p:nvSpPr>
        <p:spPr>
          <a:xfrm>
            <a:off x="363794" y="776748"/>
            <a:ext cx="6272980" cy="5596404"/>
          </a:xfrm>
          <a:prstGeom prst="rect">
            <a:avLst/>
          </a:prstGeom>
          <a:noFill/>
        </p:spPr>
        <p:txBody>
          <a:bodyPr wrap="square" rtlCol="0">
            <a:spAutoFit/>
          </a:bodyPr>
          <a:lstStyle/>
          <a:p>
            <a:r>
              <a:rPr lang="en-US" sz="1600" dirty="0"/>
              <a:t>Creating a Rubric:</a:t>
            </a:r>
          </a:p>
          <a:p>
            <a:r>
              <a:rPr lang="en-US" sz="1600" dirty="0"/>
              <a:t>Generate rubrics (all subjects).</a:t>
            </a:r>
          </a:p>
          <a:p>
            <a:r>
              <a:rPr lang="en-US" sz="1600" dirty="0">
                <a:hlinkClick r:id="rId5"/>
              </a:rPr>
              <a:t>http://rubistar.4teachers.org/index.php</a:t>
            </a:r>
            <a:endParaRPr lang="en-US" sz="1600" dirty="0"/>
          </a:p>
          <a:p>
            <a:endParaRPr lang="en-US" sz="500" dirty="0"/>
          </a:p>
          <a:p>
            <a:r>
              <a:rPr lang="en-CA" sz="1600" dirty="0"/>
              <a:t>Fountas &amp; Pinnell Levels:</a:t>
            </a:r>
          </a:p>
          <a:p>
            <a:r>
              <a:rPr lang="en-US" sz="1600" dirty="0">
                <a:hlinkClick r:id="rId6"/>
              </a:rPr>
              <a:t>https://www.fountasandpinnell.com/textlevelgradient/</a:t>
            </a:r>
            <a:endParaRPr lang="en-US" sz="1600" dirty="0"/>
          </a:p>
          <a:p>
            <a:r>
              <a:rPr lang="en-US" sz="1600" dirty="0"/>
              <a:t>General Assessment Strategies:</a:t>
            </a:r>
          </a:p>
          <a:p>
            <a:r>
              <a:rPr lang="en-US" sz="1600" dirty="0"/>
              <a:t>Natalie </a:t>
            </a:r>
            <a:r>
              <a:rPr lang="en-US" sz="1600" dirty="0" err="1"/>
              <a:t>Regier</a:t>
            </a:r>
            <a:r>
              <a:rPr lang="en-US" sz="1600" dirty="0"/>
              <a:t>. Tools on how and when to use formative assessment.</a:t>
            </a:r>
          </a:p>
          <a:p>
            <a:r>
              <a:rPr lang="en-CA" sz="1600" dirty="0">
                <a:hlinkClick r:id="rId7"/>
              </a:rPr>
              <a:t>https://www.livebinders.com/play/play?id=574194</a:t>
            </a:r>
            <a:endParaRPr lang="en-CA" sz="1600" dirty="0"/>
          </a:p>
          <a:p>
            <a:endParaRPr lang="en-CA" sz="500" dirty="0"/>
          </a:p>
          <a:p>
            <a:r>
              <a:rPr lang="en-US" sz="1600" dirty="0">
                <a:effectLst/>
                <a:latin typeface="Calibri" panose="020F0502020204030204" pitchFamily="34" charset="0"/>
                <a:ea typeface="Calibri" panose="020F0502020204030204" pitchFamily="34" charset="0"/>
                <a:cs typeface="Calibri" panose="020F0502020204030204" pitchFamily="34" charset="0"/>
              </a:rPr>
              <a:t>Assessment (peruse documents):</a:t>
            </a:r>
          </a:p>
          <a:p>
            <a:r>
              <a:rPr lang="en-US" sz="1600" dirty="0">
                <a:latin typeface="Calibri" panose="020F0502020204030204" pitchFamily="34" charset="0"/>
                <a:ea typeface="Calibri" panose="020F0502020204030204" pitchFamily="34" charset="0"/>
                <a:cs typeface="Calibri" panose="020F0502020204030204" pitchFamily="34" charset="0"/>
              </a:rPr>
              <a:t>Formative assessment strategies.</a:t>
            </a:r>
            <a:endParaRPr lang="en-CA" sz="1600" dirty="0">
              <a:effectLst/>
              <a:latin typeface="Calibri" panose="020F0502020204030204" pitchFamily="34" charset="0"/>
              <a:ea typeface="Calibri" panose="020F0502020204030204" pitchFamily="34" charset="0"/>
            </a:endParaRPr>
          </a:p>
          <a:p>
            <a:r>
              <a:rPr lang="en-US" sz="1600" u="sng"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8"/>
              </a:rPr>
              <a:t>https://portal.gssd.ca/public/mr3xg4k4nrxxq5dvfz4hq5lomq/Lists/SharedDocuments/Assessment/Formative%20Assessment%20Ideas-Natalie%20Regier.pdf</a:t>
            </a:r>
            <a:endParaRPr lang="en-US" sz="1600" u="sng"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endParaRPr lang="en-CA" sz="500" dirty="0">
              <a:effectLst/>
              <a:latin typeface="Calibri" panose="020F0502020204030204" pitchFamily="34" charset="0"/>
              <a:ea typeface="Calibri" panose="020F0502020204030204" pitchFamily="34" charset="0"/>
            </a:endParaRPr>
          </a:p>
          <a:p>
            <a:r>
              <a:rPr lang="en-CA" sz="1600" dirty="0">
                <a:latin typeface="Calibri" panose="020F0502020204030204" pitchFamily="34" charset="0"/>
                <a:ea typeface="Calibri" panose="020F0502020204030204" pitchFamily="34" charset="0"/>
              </a:rPr>
              <a:t>Preassessment Strategies.</a:t>
            </a:r>
            <a:endParaRPr lang="en-CA" sz="1600" dirty="0">
              <a:effectLst/>
              <a:latin typeface="Calibri" panose="020F0502020204030204" pitchFamily="34" charset="0"/>
              <a:ea typeface="Calibri" panose="020F0502020204030204" pitchFamily="34" charset="0"/>
            </a:endParaRPr>
          </a:p>
          <a:p>
            <a:pPr>
              <a:spcAft>
                <a:spcPts val="800"/>
              </a:spcAft>
            </a:pPr>
            <a:r>
              <a:rPr lang="en-US" sz="1600" u="sng"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9"/>
              </a:rPr>
              <a:t>https://tfelatnps.edublogs.org/files/2018/03/Pre-assessment-Strategies-19fbz59-1k7ad85.pdf</a:t>
            </a:r>
            <a:endParaRPr lang="en-CA" sz="16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Grammar rules every teacher should know:</a:t>
            </a:r>
            <a:endParaRPr lang="en-CA" sz="1600" dirty="0">
              <a:effectLst/>
              <a:latin typeface="Calibri" panose="020F0502020204030204" pitchFamily="34" charset="0"/>
              <a:ea typeface="Calibri" panose="020F0502020204030204" pitchFamily="34" charset="0"/>
            </a:endParaRPr>
          </a:p>
          <a:p>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https://www.google.ca/</a:t>
            </a:r>
            <a:r>
              <a:rPr lang="en-US" sz="16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search?q</a:t>
            </a: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a:t>
            </a:r>
            <a:r>
              <a:rPr lang="en-US" sz="16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grammatical+rules+every+teacher+should+know&amp;rlz</a:t>
            </a: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=1C1GGRV_enCA751CA751&amp;oq=</a:t>
            </a:r>
            <a:r>
              <a:rPr lang="en-US" sz="16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grammatical+rules+every+teacher+should+know&amp;aqs</a:t>
            </a: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=chrome..69i57.10031j0j7&amp;sourceid=</a:t>
            </a:r>
            <a:r>
              <a:rPr lang="en-US" sz="16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chrome&amp;ie</a:t>
            </a: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=UTF-8</a:t>
            </a:r>
            <a:endParaRPr lang="en-CA" sz="1600" dirty="0"/>
          </a:p>
        </p:txBody>
      </p:sp>
    </p:spTree>
    <p:extLst>
      <p:ext uri="{BB962C8B-B14F-4D97-AF65-F5344CB8AC3E}">
        <p14:creationId xmlns:p14="http://schemas.microsoft.com/office/powerpoint/2010/main" val="267477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9386"/>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Assessment and Evaluation</a:t>
              </a:r>
            </a:p>
          </p:txBody>
        </p:sp>
        <p:sp>
          <p:nvSpPr>
            <p:cNvPr id="4" name="TextBox 3">
              <a:extLst>
                <a:ext uri="{FF2B5EF4-FFF2-40B4-BE49-F238E27FC236}">
                  <a16:creationId xmlns:a16="http://schemas.microsoft.com/office/drawing/2014/main" id="{999F5046-4420-4599-8CF4-5F9CE213D7EB}"/>
                </a:ext>
              </a:extLst>
            </p:cNvPr>
            <p:cNvSpPr txBox="1"/>
            <p:nvPr/>
          </p:nvSpPr>
          <p:spPr>
            <a:xfrm>
              <a:off x="6310964" y="626532"/>
              <a:ext cx="453903" cy="369332"/>
            </a:xfrm>
            <a:prstGeom prst="rect">
              <a:avLst/>
            </a:prstGeom>
            <a:grpFill/>
            <a:ln>
              <a:noFill/>
            </a:ln>
          </p:spPr>
          <p:txBody>
            <a:bodyPr wrap="square" rtlCol="0">
              <a:spAutoFit/>
            </a:bodyPr>
            <a:lstStyle/>
            <a:p>
              <a:pPr algn="ctr"/>
              <a:r>
                <a:rPr lang="en-US" b="1" dirty="0"/>
                <a:t>1</a:t>
              </a:r>
              <a:r>
                <a:rPr lang="en-CA" b="1" dirty="0"/>
                <a:t>2</a:t>
              </a:r>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47100"/>
            <a:ext cx="453903" cy="453903"/>
          </a:xfrm>
          <a:prstGeom prst="rect">
            <a:avLst/>
          </a:prstGeom>
        </p:spPr>
      </p:pic>
      <p:pic>
        <p:nvPicPr>
          <p:cNvPr id="7" name="Picture 6" descr="FA vs Summative web.png">
            <a:extLst>
              <a:ext uri="{FF2B5EF4-FFF2-40B4-BE49-F238E27FC236}">
                <a16:creationId xmlns:a16="http://schemas.microsoft.com/office/drawing/2014/main" id="{1B6857CD-438B-494C-83F9-9BE5267DD03B}"/>
              </a:ext>
            </a:extLst>
          </p:cNvPr>
          <p:cNvPicPr>
            <a:picLocks noChangeAspect="1"/>
          </p:cNvPicPr>
          <p:nvPr/>
        </p:nvPicPr>
        <p:blipFill>
          <a:blip r:embed="rId5"/>
          <a:stretch>
            <a:fillRect/>
          </a:stretch>
        </p:blipFill>
        <p:spPr>
          <a:xfrm>
            <a:off x="135428" y="767733"/>
            <a:ext cx="6578600" cy="8186881"/>
          </a:xfrm>
          <a:prstGeom prst="rect">
            <a:avLst/>
          </a:prstGeom>
        </p:spPr>
      </p:pic>
    </p:spTree>
    <p:extLst>
      <p:ext uri="{BB962C8B-B14F-4D97-AF65-F5344CB8AC3E}">
        <p14:creationId xmlns:p14="http://schemas.microsoft.com/office/powerpoint/2010/main" val="67416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0919"/>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Diversity and Equity</a:t>
              </a:r>
            </a:p>
          </p:txBody>
        </p:sp>
        <p:sp>
          <p:nvSpPr>
            <p:cNvPr id="4" name="TextBox 3">
              <a:extLst>
                <a:ext uri="{FF2B5EF4-FFF2-40B4-BE49-F238E27FC236}">
                  <a16:creationId xmlns:a16="http://schemas.microsoft.com/office/drawing/2014/main" id="{999F5046-4420-4599-8CF4-5F9CE213D7EB}"/>
                </a:ext>
              </a:extLst>
            </p:cNvPr>
            <p:cNvSpPr txBox="1"/>
            <p:nvPr/>
          </p:nvSpPr>
          <p:spPr>
            <a:xfrm>
              <a:off x="6310963" y="626532"/>
              <a:ext cx="453904" cy="369332"/>
            </a:xfrm>
            <a:prstGeom prst="rect">
              <a:avLst/>
            </a:prstGeom>
            <a:grpFill/>
            <a:ln>
              <a:noFill/>
            </a:ln>
          </p:spPr>
          <p:txBody>
            <a:bodyPr wrap="square" rtlCol="0">
              <a:spAutoFit/>
            </a:bodyPr>
            <a:lstStyle/>
            <a:p>
              <a:pPr algn="ctr"/>
              <a:r>
                <a:rPr lang="en-US" b="1" dirty="0"/>
                <a:t>1</a:t>
              </a:r>
              <a:r>
                <a:rPr lang="en-CA" b="1" dirty="0"/>
                <a:t>3</a:t>
              </a:r>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47100"/>
            <a:ext cx="453903" cy="453903"/>
          </a:xfrm>
          <a:prstGeom prst="rect">
            <a:avLst/>
          </a:prstGeom>
        </p:spPr>
      </p:pic>
      <p:sp>
        <p:nvSpPr>
          <p:cNvPr id="7" name="TextBox 6">
            <a:extLst>
              <a:ext uri="{FF2B5EF4-FFF2-40B4-BE49-F238E27FC236}">
                <a16:creationId xmlns:a16="http://schemas.microsoft.com/office/drawing/2014/main" id="{B745B8CC-9BF8-4D21-AC12-69B5F2E26885}"/>
              </a:ext>
            </a:extLst>
          </p:cNvPr>
          <p:cNvSpPr txBox="1"/>
          <p:nvPr/>
        </p:nvSpPr>
        <p:spPr>
          <a:xfrm>
            <a:off x="139700" y="744280"/>
            <a:ext cx="6475351" cy="4247317"/>
          </a:xfrm>
          <a:prstGeom prst="rect">
            <a:avLst/>
          </a:prstGeom>
          <a:noFill/>
        </p:spPr>
        <p:txBody>
          <a:bodyPr wrap="square">
            <a:spAutoFit/>
          </a:bodyPr>
          <a:lstStyle/>
          <a:p>
            <a:r>
              <a:rPr lang="fr-FR" sz="1600" b="1" dirty="0">
                <a:effectLst/>
                <a:latin typeface="Calibri" panose="020F0502020204030204" pitchFamily="34" charset="0"/>
                <a:ea typeface="Calibri" panose="020F0502020204030204" pitchFamily="34" charset="0"/>
                <a:cs typeface="Calibri" panose="020F0502020204030204" pitchFamily="34" charset="0"/>
              </a:rPr>
              <a:t>Differentiation</a:t>
            </a:r>
          </a:p>
          <a:p>
            <a:endParaRPr lang="fr-FR" sz="500" b="1" dirty="0">
              <a:latin typeface="Calibri" panose="020F0502020204030204" pitchFamily="34" charset="0"/>
              <a:ea typeface="Calibri" panose="020F0502020204030204" pitchFamily="34" charset="0"/>
              <a:cs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AB Education Differentiation document – Making a difference: meeting diverse learning needs with differentiated instruction.</a:t>
            </a:r>
          </a:p>
          <a:p>
            <a:r>
              <a:rPr lang="en-US" sz="1600" dirty="0">
                <a:hlinkClick r:id="rId5"/>
              </a:rPr>
              <a:t>https://education.alberta.ca/media/384968/makingadifference_2010.pdf</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p>
            <a:endParaRPr lang="en-CA" sz="500" b="1" dirty="0">
              <a:effectLst/>
              <a:latin typeface="Calibri" panose="020F0502020204030204" pitchFamily="34" charset="0"/>
              <a:ea typeface="Calibri" panose="020F0502020204030204" pitchFamily="34" charset="0"/>
            </a:endParaRPr>
          </a:p>
          <a:p>
            <a:r>
              <a:rPr lang="fr-FR"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http://www.readingrockets.org/article/what-makes-differentiated-instruction-successful</a:t>
            </a:r>
            <a:endParaRPr lang="fr-FR"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CA" sz="5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How to differentiate:</a:t>
            </a:r>
            <a:endParaRPr lang="en-CA" sz="1600" dirty="0">
              <a:effectLst/>
              <a:latin typeface="Calibri" panose="020F0502020204030204" pitchFamily="34" charset="0"/>
              <a:ea typeface="Calibri" panose="020F0502020204030204" pitchFamily="34" charset="0"/>
            </a:endParaRP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http://www.readingrockets.org/article/what-differentiated-instruction</a:t>
            </a:r>
            <a:endParaRPr lang="en-CA" sz="1600" dirty="0">
              <a:effectLst/>
              <a:latin typeface="Calibri" panose="020F0502020204030204" pitchFamily="34" charset="0"/>
              <a:ea typeface="Calibri" panose="020F0502020204030204" pitchFamily="34" charset="0"/>
            </a:endParaRP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http://www.readingrockets.org/reading-topics/differentiated-instruction</a:t>
            </a:r>
            <a:endPar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CA" sz="5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What does differentiation look like in a classroom?</a:t>
            </a:r>
            <a:endParaRPr lang="en-CA" sz="1600" dirty="0">
              <a:effectLst/>
              <a:latin typeface="Calibri" panose="020F0502020204030204" pitchFamily="34" charset="0"/>
              <a:ea typeface="Calibri" panose="020F0502020204030204" pitchFamily="34" charset="0"/>
            </a:endParaRP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http://www.readingrockets.org/article/differentiated-classroom-structures-literacy-instruction</a:t>
            </a:r>
            <a:endPar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500"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r>
              <a:rPr lang="en-US" sz="1600" dirty="0"/>
              <a:t>Why some kids struggle:</a:t>
            </a:r>
          </a:p>
          <a:p>
            <a:r>
              <a:rPr lang="en-CA" sz="1600" dirty="0">
                <a:solidFill>
                  <a:schemeClr val="tx1">
                    <a:lumMod val="65000"/>
                    <a:lumOff val="35000"/>
                  </a:schemeClr>
                </a:solidFill>
                <a:hlinkClick r:id="rId10"/>
              </a:rPr>
              <a:t>https://www.readingrockets.org/helping/struggle</a:t>
            </a:r>
            <a:endParaRPr lang="en-CA" sz="1600" dirty="0">
              <a:solidFill>
                <a:schemeClr val="tx1">
                  <a:lumMod val="65000"/>
                  <a:lumOff val="35000"/>
                </a:schemeClr>
              </a:solidFill>
            </a:endParaRPr>
          </a:p>
          <a:p>
            <a:endPar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5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965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0919"/>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Diversity and Equity</a:t>
              </a:r>
            </a:p>
          </p:txBody>
        </p:sp>
        <p:sp>
          <p:nvSpPr>
            <p:cNvPr id="4" name="TextBox 3">
              <a:extLst>
                <a:ext uri="{FF2B5EF4-FFF2-40B4-BE49-F238E27FC236}">
                  <a16:creationId xmlns:a16="http://schemas.microsoft.com/office/drawing/2014/main" id="{999F5046-4420-4599-8CF4-5F9CE213D7EB}"/>
                </a:ext>
              </a:extLst>
            </p:cNvPr>
            <p:cNvSpPr txBox="1"/>
            <p:nvPr/>
          </p:nvSpPr>
          <p:spPr>
            <a:xfrm>
              <a:off x="6301593" y="626532"/>
              <a:ext cx="463274" cy="369332"/>
            </a:xfrm>
            <a:prstGeom prst="rect">
              <a:avLst/>
            </a:prstGeom>
            <a:grpFill/>
            <a:ln>
              <a:noFill/>
            </a:ln>
          </p:spPr>
          <p:txBody>
            <a:bodyPr wrap="square" rtlCol="0">
              <a:spAutoFit/>
            </a:bodyPr>
            <a:lstStyle/>
            <a:p>
              <a:pPr algn="ctr"/>
              <a:r>
                <a:rPr lang="en-US" b="1" dirty="0"/>
                <a:t>1</a:t>
              </a:r>
              <a:r>
                <a:rPr lang="en-CA" b="1" dirty="0"/>
                <a:t>4</a:t>
              </a:r>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47100"/>
            <a:ext cx="453903" cy="453903"/>
          </a:xfrm>
          <a:prstGeom prst="rect">
            <a:avLst/>
          </a:prstGeom>
        </p:spPr>
      </p:pic>
      <p:sp>
        <p:nvSpPr>
          <p:cNvPr id="11" name="TextBox 10">
            <a:extLst>
              <a:ext uri="{FF2B5EF4-FFF2-40B4-BE49-F238E27FC236}">
                <a16:creationId xmlns:a16="http://schemas.microsoft.com/office/drawing/2014/main" id="{196A27EE-A516-4534-92E1-1DB909C6FADD}"/>
              </a:ext>
            </a:extLst>
          </p:cNvPr>
          <p:cNvSpPr txBox="1"/>
          <p:nvPr/>
        </p:nvSpPr>
        <p:spPr>
          <a:xfrm>
            <a:off x="242949" y="634822"/>
            <a:ext cx="6578600" cy="3200876"/>
          </a:xfrm>
          <a:prstGeom prst="rect">
            <a:avLst/>
          </a:prstGeom>
          <a:noFill/>
        </p:spPr>
        <p:txBody>
          <a:bodyPr wrap="square">
            <a:spAutoFit/>
          </a:bodyPr>
          <a:lstStyle/>
          <a:p>
            <a:r>
              <a:rPr lang="en-US" sz="1600" b="1" dirty="0"/>
              <a:t>Multicultural Education </a:t>
            </a:r>
          </a:p>
          <a:p>
            <a:endParaRPr lang="en-US" sz="500" b="1" dirty="0"/>
          </a:p>
          <a:p>
            <a:r>
              <a:rPr lang="en-US" sz="1600" dirty="0"/>
              <a:t>ATA: </a:t>
            </a:r>
          </a:p>
          <a:p>
            <a:r>
              <a:rPr lang="en-US" sz="1600" dirty="0"/>
              <a:t>Information for human rights, inclusion, Indigenous education, sexual orientation and gender identity, working with immigrant students and families, and faith communities.</a:t>
            </a:r>
          </a:p>
          <a:p>
            <a:r>
              <a:rPr lang="en-US" sz="1600" dirty="0">
                <a:hlinkClick r:id="rId5"/>
              </a:rPr>
              <a:t>https://www.teachers.ab.ca/For%20Members/Professional%20Development/Diversity-Equity-and-Human-Rights/Resources/Pages/Resources.aspx</a:t>
            </a:r>
            <a:endParaRPr lang="en-US" sz="1600" dirty="0"/>
          </a:p>
          <a:p>
            <a:endParaRPr lang="en-US" sz="500" dirty="0"/>
          </a:p>
          <a:p>
            <a:r>
              <a:rPr lang="en-US" sz="1600" dirty="0">
                <a:effectLst/>
                <a:latin typeface="Calibri" panose="020F0502020204030204" pitchFamily="34" charset="0"/>
                <a:ea typeface="Calibri" panose="020F0502020204030204" pitchFamily="34" charset="0"/>
                <a:cs typeface="Calibri" panose="020F0502020204030204" pitchFamily="34" charset="0"/>
              </a:rPr>
              <a:t>Cult of Pedagogy – Why White students need multicultural and social justice education:</a:t>
            </a:r>
          </a:p>
          <a:p>
            <a:r>
              <a:rPr lang="en-US" sz="1600" dirty="0">
                <a:latin typeface="Calibri" panose="020F0502020204030204" pitchFamily="34" charset="0"/>
                <a:ea typeface="Calibri" panose="020F0502020204030204" pitchFamily="34" charset="0"/>
                <a:cs typeface="Calibri" panose="020F0502020204030204" pitchFamily="34" charset="0"/>
              </a:rPr>
              <a:t>Multicultural education can help white students connect to their own culture. Inclusive education is important for all students!</a:t>
            </a:r>
          </a:p>
          <a:p>
            <a:r>
              <a:rPr lang="en-US" sz="1600" dirty="0">
                <a:solidFill>
                  <a:srgbClr val="0563C1"/>
                </a:solidFill>
                <a:hlinkClick r:id="rId6">
                  <a:extLst>
                    <a:ext uri="{A12FA001-AC4F-418D-AE19-62706E023703}">
                      <ahyp:hlinkClr xmlns:ahyp="http://schemas.microsoft.com/office/drawing/2018/hyperlinkcolor" val="tx"/>
                    </a:ext>
                  </a:extLst>
                </a:hlinkClick>
              </a:rPr>
              <a:t>https://www.cultofpedagogy.com/white-students-multicultural-ed/</a:t>
            </a:r>
            <a:endParaRPr lang="en-US" sz="1600" dirty="0"/>
          </a:p>
        </p:txBody>
      </p:sp>
      <p:pic>
        <p:nvPicPr>
          <p:cNvPr id="7" name="Picture 6">
            <a:extLst>
              <a:ext uri="{FF2B5EF4-FFF2-40B4-BE49-F238E27FC236}">
                <a16:creationId xmlns:a16="http://schemas.microsoft.com/office/drawing/2014/main" id="{5FBA3093-1C0C-4FA7-8914-B3BC564A58A0}"/>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949" y="4068958"/>
            <a:ext cx="6381416" cy="471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96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0919"/>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Diversity and Equity</a:t>
              </a:r>
            </a:p>
          </p:txBody>
        </p:sp>
        <p:sp>
          <p:nvSpPr>
            <p:cNvPr id="4" name="TextBox 3">
              <a:extLst>
                <a:ext uri="{FF2B5EF4-FFF2-40B4-BE49-F238E27FC236}">
                  <a16:creationId xmlns:a16="http://schemas.microsoft.com/office/drawing/2014/main" id="{999F5046-4420-4599-8CF4-5F9CE213D7EB}"/>
                </a:ext>
              </a:extLst>
            </p:cNvPr>
            <p:cNvSpPr txBox="1"/>
            <p:nvPr/>
          </p:nvSpPr>
          <p:spPr>
            <a:xfrm>
              <a:off x="6314845" y="626532"/>
              <a:ext cx="450022" cy="369332"/>
            </a:xfrm>
            <a:prstGeom prst="rect">
              <a:avLst/>
            </a:prstGeom>
            <a:grpFill/>
            <a:ln>
              <a:noFill/>
            </a:ln>
          </p:spPr>
          <p:txBody>
            <a:bodyPr wrap="square" rtlCol="0">
              <a:spAutoFit/>
            </a:bodyPr>
            <a:lstStyle/>
            <a:p>
              <a:pPr algn="ctr"/>
              <a:r>
                <a:rPr lang="en-US" b="1" dirty="0"/>
                <a:t>1</a:t>
              </a:r>
              <a:r>
                <a:rPr lang="en-CA" b="1" dirty="0"/>
                <a:t>5</a:t>
              </a:r>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47100"/>
            <a:ext cx="453903" cy="453903"/>
          </a:xfrm>
          <a:prstGeom prst="rect">
            <a:avLst/>
          </a:prstGeom>
        </p:spPr>
      </p:pic>
      <p:sp>
        <p:nvSpPr>
          <p:cNvPr id="6" name="TextBox 5">
            <a:extLst>
              <a:ext uri="{FF2B5EF4-FFF2-40B4-BE49-F238E27FC236}">
                <a16:creationId xmlns:a16="http://schemas.microsoft.com/office/drawing/2014/main" id="{4B76322B-2B84-495E-B82B-9F19E6BCAEDD}"/>
              </a:ext>
            </a:extLst>
          </p:cNvPr>
          <p:cNvSpPr txBox="1"/>
          <p:nvPr/>
        </p:nvSpPr>
        <p:spPr>
          <a:xfrm>
            <a:off x="139700" y="678158"/>
            <a:ext cx="6578599" cy="7112588"/>
          </a:xfrm>
          <a:prstGeom prst="rect">
            <a:avLst/>
          </a:prstGeom>
          <a:noFill/>
        </p:spPr>
        <p:txBody>
          <a:bodyPr wrap="square" rtlCol="0">
            <a:spAutoFit/>
          </a:bodyPr>
          <a:lstStyle/>
          <a:p>
            <a:r>
              <a:rPr lang="en-US" sz="1600" b="1" dirty="0"/>
              <a:t>ELL Support Resources</a:t>
            </a:r>
          </a:p>
          <a:p>
            <a:endParaRPr lang="en-US" sz="500" b="1" dirty="0"/>
          </a:p>
          <a:p>
            <a:r>
              <a:rPr lang="en-US" sz="1600" dirty="0"/>
              <a:t>10 Key Policies and Practices:</a:t>
            </a:r>
          </a:p>
          <a:p>
            <a:r>
              <a:rPr lang="en-US" sz="1600" dirty="0"/>
              <a:t>Researched-based strategies for working with ELL students.</a:t>
            </a:r>
          </a:p>
          <a:p>
            <a:r>
              <a:rPr lang="en-US" sz="1600" dirty="0">
                <a:hlinkClick r:id="rId5"/>
              </a:rPr>
              <a:t>www.meadowscenter.org/files/resources/10Key_ELLs_Web_Rev.pdf</a:t>
            </a:r>
            <a:endParaRPr lang="en-US" sz="1600" dirty="0"/>
          </a:p>
          <a:p>
            <a:endParaRPr lang="en-US" sz="500" dirty="0"/>
          </a:p>
          <a:p>
            <a:r>
              <a:rPr lang="en-US" sz="1600" dirty="0"/>
              <a:t>ELL Support Resources for Teachers:</a:t>
            </a:r>
          </a:p>
          <a:p>
            <a:r>
              <a:rPr lang="en-US" sz="1600" dirty="0"/>
              <a:t>Benchmarks for reading and reading assessment.</a:t>
            </a:r>
            <a:br>
              <a:rPr lang="en-US" sz="1600" dirty="0"/>
            </a:br>
            <a:r>
              <a:rPr lang="en-US" sz="1600" dirty="0">
                <a:hlinkClick r:id="rId6"/>
              </a:rPr>
              <a:t>http://www.learnalberta.ca/content/eslapb/search_about.html</a:t>
            </a:r>
            <a:endParaRPr lang="en-US" sz="1600" dirty="0"/>
          </a:p>
          <a:p>
            <a:endParaRPr lang="en-US" sz="500" dirty="0"/>
          </a:p>
          <a:p>
            <a:r>
              <a:rPr lang="en-US" sz="1600" dirty="0"/>
              <a:t>Writing Samples by Grade and Level:</a:t>
            </a:r>
          </a:p>
          <a:p>
            <a:r>
              <a:rPr lang="en-US" sz="1600" dirty="0">
                <a:hlinkClick r:id="rId7"/>
              </a:rPr>
              <a:t>https://www.learnalberta.ca/content/eslapb/writing_samples.html</a:t>
            </a:r>
            <a:endParaRPr lang="en-US" sz="1600" dirty="0"/>
          </a:p>
          <a:p>
            <a:endParaRPr lang="en-US" sz="500" dirty="0"/>
          </a:p>
          <a:p>
            <a:r>
              <a:rPr lang="en-US" sz="1600" dirty="0"/>
              <a:t>Alberta Education ESL Guide to Implementation :</a:t>
            </a:r>
          </a:p>
          <a:p>
            <a:r>
              <a:rPr lang="en-US" sz="1600" dirty="0"/>
              <a:t>K-9 guide to teaching ELA to ELL students.</a:t>
            </a:r>
          </a:p>
          <a:p>
            <a:r>
              <a:rPr lang="en-US" sz="1600" u="sng" dirty="0">
                <a:hlinkClick r:id="rId8"/>
              </a:rPr>
              <a:t>https://education.alberta.ca/media/563809/esl-guide-to-implementation-k-9.pdf</a:t>
            </a:r>
            <a:endParaRPr lang="en-US" sz="1600" u="sng" dirty="0"/>
          </a:p>
          <a:p>
            <a:endParaRPr lang="en-US" sz="500" u="sng" dirty="0"/>
          </a:p>
          <a:p>
            <a:r>
              <a:rPr lang="en-US" sz="1600" b="1" dirty="0"/>
              <a:t>Books for more information:</a:t>
            </a:r>
          </a:p>
          <a:p>
            <a:pPr marL="36000"/>
            <a:r>
              <a:rPr lang="en-US" sz="1500" i="1" dirty="0"/>
              <a:t>Fifty strategies for teaching English language learners </a:t>
            </a:r>
            <a:r>
              <a:rPr lang="en-US" sz="1500" dirty="0"/>
              <a:t>(2008) PE 1128 A2 H467</a:t>
            </a:r>
          </a:p>
          <a:p>
            <a:pPr marL="36000"/>
            <a:r>
              <a:rPr lang="en-US" sz="1500" i="1" dirty="0"/>
              <a:t>Teaching English language learners  </a:t>
            </a:r>
            <a:r>
              <a:rPr lang="en-US" sz="1500" dirty="0"/>
              <a:t>428.07 Wal</a:t>
            </a:r>
          </a:p>
          <a:p>
            <a:pPr marL="36000"/>
            <a:r>
              <a:rPr lang="en-US" sz="1500" i="1" dirty="0"/>
              <a:t>Teaching ELL K-12: a quick-start guide for the new teacher</a:t>
            </a:r>
            <a:r>
              <a:rPr lang="en-US" sz="1500" dirty="0"/>
              <a:t> (2004</a:t>
            </a:r>
            <a:r>
              <a:rPr lang="en-US" sz="1500" i="1" dirty="0"/>
              <a:t>) </a:t>
            </a:r>
            <a:r>
              <a:rPr lang="en-US" sz="1500" dirty="0"/>
              <a:t>PE 1128 A2 J47</a:t>
            </a:r>
          </a:p>
          <a:p>
            <a:pPr marL="36000"/>
            <a:r>
              <a:rPr lang="en-US" sz="1500" i="1" dirty="0"/>
              <a:t>English language learners </a:t>
            </a:r>
            <a:r>
              <a:rPr lang="en-US" sz="1500" dirty="0"/>
              <a:t>(2009) PE 1068 U5 E53</a:t>
            </a:r>
          </a:p>
          <a:p>
            <a:pPr marL="36000"/>
            <a:endParaRPr lang="en-US" sz="500" dirty="0"/>
          </a:p>
          <a:p>
            <a:pPr marL="36000"/>
            <a:r>
              <a:rPr lang="en-US" sz="1500" b="1" dirty="0"/>
              <a:t>FNMI Resources</a:t>
            </a:r>
          </a:p>
          <a:p>
            <a:pPr marL="36000"/>
            <a:endParaRPr lang="en-US" sz="500" b="1" dirty="0">
              <a:effectLst/>
              <a:latin typeface="Calibri" panose="020F0502020204030204" pitchFamily="34" charset="0"/>
              <a:ea typeface="Calibri" panose="020F0502020204030204" pitchFamily="34" charset="0"/>
              <a:cs typeface="Calibri" panose="020F0502020204030204" pitchFamily="34" charset="0"/>
            </a:endParaRPr>
          </a:p>
          <a:p>
            <a:pPr marL="36000"/>
            <a:r>
              <a:rPr lang="en-US" sz="1600" dirty="0">
                <a:effectLst/>
                <a:latin typeface="Calibri" panose="020F0502020204030204" pitchFamily="34" charset="0"/>
                <a:ea typeface="Calibri" panose="020F0502020204030204" pitchFamily="34" charset="0"/>
                <a:cs typeface="Calibri" panose="020F0502020204030204" pitchFamily="34" charset="0"/>
              </a:rPr>
              <a:t>FNMI: Survivors Speak:</a:t>
            </a:r>
          </a:p>
          <a:p>
            <a:pPr marL="36000"/>
            <a:r>
              <a:rPr lang="en-US" sz="1600" dirty="0">
                <a:latin typeface="Calibri" panose="020F0502020204030204" pitchFamily="34" charset="0"/>
                <a:ea typeface="Calibri" panose="020F0502020204030204" pitchFamily="34" charset="0"/>
                <a:cs typeface="Calibri" panose="020F0502020204030204" pitchFamily="34" charset="0"/>
              </a:rPr>
              <a:t>Survivors of residential schools speak about their experiences.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http://orcabook.com/speakingourtruth/honesty.html</a:t>
            </a:r>
            <a:endPar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n-US" sz="5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600" dirty="0">
                <a:latin typeface="Calibri" panose="020F0502020204030204" pitchFamily="34" charset="0"/>
                <a:ea typeface="Calibri" panose="020F0502020204030204" pitchFamily="34" charset="0"/>
                <a:cs typeface="Calibri" panose="020F0502020204030204" pitchFamily="34" charset="0"/>
              </a:rPr>
              <a:t>Indigenous Storytelling Resource:</a:t>
            </a:r>
          </a:p>
          <a:p>
            <a:pPr>
              <a:lnSpc>
                <a:spcPct val="107000"/>
              </a:lnSpc>
            </a:pPr>
            <a:r>
              <a:rPr lang="en-US" sz="1600" dirty="0">
                <a:latin typeface="Calibri" panose="020F0502020204030204" pitchFamily="34" charset="0"/>
                <a:ea typeface="Calibri" panose="020F0502020204030204" pitchFamily="34" charset="0"/>
                <a:cs typeface="Calibri" panose="020F0502020204030204" pitchFamily="34" charset="0"/>
              </a:rPr>
              <a:t>Under the heading “Oral Traditions” find recordings of Indigenous stories and other resources.</a:t>
            </a:r>
          </a:p>
          <a:p>
            <a:pPr>
              <a:lnSpc>
                <a:spcPct val="107000"/>
              </a:lnSpc>
            </a:pPr>
            <a:r>
              <a:rPr lang="en-CA" sz="1600" dirty="0">
                <a:effectLst/>
                <a:latin typeface="Calibri" panose="020F0502020204030204" pitchFamily="34" charset="0"/>
                <a:ea typeface="Calibri" panose="020F0502020204030204" pitchFamily="34" charset="0"/>
                <a:hlinkClick r:id="rId10"/>
              </a:rPr>
              <a:t>https://uat.learnalberta.ca/content/aswt/</a:t>
            </a:r>
            <a:endParaRPr lang="en-CA"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9091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0919"/>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Learners and the Literacy Environment</a:t>
              </a:r>
            </a:p>
          </p:txBody>
        </p:sp>
        <p:sp>
          <p:nvSpPr>
            <p:cNvPr id="4" name="TextBox 3">
              <a:extLst>
                <a:ext uri="{FF2B5EF4-FFF2-40B4-BE49-F238E27FC236}">
                  <a16:creationId xmlns:a16="http://schemas.microsoft.com/office/drawing/2014/main" id="{999F5046-4420-4599-8CF4-5F9CE213D7EB}"/>
                </a:ext>
              </a:extLst>
            </p:cNvPr>
            <p:cNvSpPr txBox="1"/>
            <p:nvPr/>
          </p:nvSpPr>
          <p:spPr>
            <a:xfrm>
              <a:off x="6310963" y="626532"/>
              <a:ext cx="453904" cy="369332"/>
            </a:xfrm>
            <a:prstGeom prst="rect">
              <a:avLst/>
            </a:prstGeom>
            <a:grpFill/>
            <a:ln>
              <a:noFill/>
            </a:ln>
          </p:spPr>
          <p:txBody>
            <a:bodyPr wrap="square" rtlCol="0">
              <a:spAutoFit/>
            </a:bodyPr>
            <a:lstStyle/>
            <a:p>
              <a:pPr algn="ctr"/>
              <a:r>
                <a:rPr lang="en-US" b="1" dirty="0"/>
                <a:t>1</a:t>
              </a:r>
              <a:r>
                <a:rPr lang="en-CA" b="1" dirty="0"/>
                <a:t>6</a:t>
              </a:r>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38633"/>
            <a:ext cx="453903" cy="453903"/>
          </a:xfrm>
          <a:prstGeom prst="rect">
            <a:avLst/>
          </a:prstGeom>
        </p:spPr>
      </p:pic>
      <p:sp>
        <p:nvSpPr>
          <p:cNvPr id="19" name="TextBox 18">
            <a:extLst>
              <a:ext uri="{FF2B5EF4-FFF2-40B4-BE49-F238E27FC236}">
                <a16:creationId xmlns:a16="http://schemas.microsoft.com/office/drawing/2014/main" id="{54931051-792A-4AE5-98DA-2DCEA252104B}"/>
              </a:ext>
            </a:extLst>
          </p:cNvPr>
          <p:cNvSpPr txBox="1"/>
          <p:nvPr/>
        </p:nvSpPr>
        <p:spPr>
          <a:xfrm>
            <a:off x="191324" y="727896"/>
            <a:ext cx="6475351" cy="7432804"/>
          </a:xfrm>
          <a:prstGeom prst="rect">
            <a:avLst/>
          </a:prstGeom>
          <a:noFill/>
        </p:spPr>
        <p:txBody>
          <a:bodyPr wrap="square">
            <a:spAutoFit/>
          </a:bodyPr>
          <a:lstStyle/>
          <a:p>
            <a:pPr>
              <a:buNone/>
              <a:defRPr/>
            </a:pPr>
            <a:r>
              <a:rPr lang="en-CA" altLang="en-US" sz="1600" b="1" dirty="0"/>
              <a:t>Choosing Great Books for Your Classroom</a:t>
            </a:r>
          </a:p>
          <a:p>
            <a:pPr>
              <a:buNone/>
              <a:defRPr/>
            </a:pPr>
            <a:endParaRPr lang="en-CA" altLang="en-US" sz="500" b="1" dirty="0"/>
          </a:p>
          <a:p>
            <a:pPr>
              <a:buNone/>
              <a:defRPr/>
            </a:pPr>
            <a:r>
              <a:rPr lang="en-CA" altLang="en-US" sz="1600" dirty="0"/>
              <a:t>Teacher First Top 100 Books:</a:t>
            </a:r>
          </a:p>
          <a:p>
            <a:pPr>
              <a:buNone/>
              <a:defRPr/>
            </a:pPr>
            <a:r>
              <a:rPr lang="en-CA" altLang="en-US" sz="1600" dirty="0"/>
              <a:t>Listed by age category.</a:t>
            </a:r>
          </a:p>
          <a:p>
            <a:pPr>
              <a:buNone/>
              <a:defRPr/>
            </a:pPr>
            <a:r>
              <a:rPr lang="en-US" sz="1600" u="sng" dirty="0">
                <a:solidFill>
                  <a:schemeClr val="tx1">
                    <a:lumMod val="65000"/>
                    <a:lumOff val="35000"/>
                  </a:schemeClr>
                </a:solidFill>
                <a:hlinkClick r:id="rId5"/>
              </a:rPr>
              <a:t>http://www.teachersfirst.com/100books.cfm</a:t>
            </a:r>
            <a:endParaRPr lang="en-US" sz="1600" u="sng" dirty="0">
              <a:solidFill>
                <a:schemeClr val="tx1">
                  <a:lumMod val="65000"/>
                  <a:lumOff val="35000"/>
                </a:schemeClr>
              </a:solidFill>
            </a:endParaRPr>
          </a:p>
          <a:p>
            <a:pPr>
              <a:buNone/>
              <a:defRPr/>
            </a:pPr>
            <a:endParaRPr lang="en-US" sz="500" u="sng" dirty="0">
              <a:solidFill>
                <a:schemeClr val="tx1">
                  <a:lumMod val="65000"/>
                  <a:lumOff val="35000"/>
                </a:schemeClr>
              </a:solidFill>
            </a:endParaRPr>
          </a:p>
          <a:p>
            <a:pPr>
              <a:buNone/>
              <a:defRPr/>
            </a:pPr>
            <a:r>
              <a:rPr lang="en-US" altLang="en-US" sz="1600" dirty="0"/>
              <a:t>Caldecott Winners</a:t>
            </a:r>
          </a:p>
          <a:p>
            <a:pPr>
              <a:buNone/>
              <a:defRPr/>
            </a:pPr>
            <a:r>
              <a:rPr lang="en-CA" altLang="en-US" sz="1600" dirty="0">
                <a:solidFill>
                  <a:schemeClr val="tx1">
                    <a:lumMod val="65000"/>
                    <a:lumOff val="35000"/>
                  </a:schemeClr>
                </a:solidFill>
                <a:hlinkClick r:id="rId6"/>
              </a:rPr>
              <a:t>https://abqlibrary.org/c.php?g=19174&amp;p=108386</a:t>
            </a:r>
            <a:endParaRPr lang="en-CA" altLang="en-US" sz="1600" dirty="0">
              <a:solidFill>
                <a:schemeClr val="tx1">
                  <a:lumMod val="65000"/>
                  <a:lumOff val="35000"/>
                </a:schemeClr>
              </a:solidFill>
            </a:endParaRPr>
          </a:p>
          <a:p>
            <a:pPr>
              <a:buNone/>
              <a:defRPr/>
            </a:pPr>
            <a:endParaRPr lang="en-CA" altLang="en-US" sz="500" dirty="0">
              <a:solidFill>
                <a:schemeClr val="tx1">
                  <a:lumMod val="65000"/>
                  <a:lumOff val="35000"/>
                </a:schemeClr>
              </a:solidFill>
            </a:endParaRPr>
          </a:p>
          <a:p>
            <a:pPr marL="0" indent="0">
              <a:buNone/>
            </a:pPr>
            <a:r>
              <a:rPr lang="en-US" sz="1600" dirty="0"/>
              <a:t>NCTE Anti Racist books (National Council for Teacher Education)</a:t>
            </a:r>
          </a:p>
          <a:p>
            <a:pPr marL="0" indent="0">
              <a:buNone/>
            </a:pPr>
            <a:r>
              <a:rPr lang="en-US" sz="1600" u="sng" dirty="0">
                <a:hlinkClick r:id="rId7"/>
              </a:rPr>
              <a:t>https://ncte.org/blog/2020/06/antiracist-books-curriculum-today/</a:t>
            </a:r>
            <a:endParaRPr lang="en-US" sz="1600" u="sng" dirty="0"/>
          </a:p>
          <a:p>
            <a:pPr marL="0" indent="0">
              <a:buNone/>
            </a:pPr>
            <a:endParaRPr lang="en-US" sz="500" u="sng" dirty="0"/>
          </a:p>
          <a:p>
            <a:pPr>
              <a:defRPr/>
            </a:pPr>
            <a:r>
              <a:rPr lang="en-US" sz="1600" dirty="0"/>
              <a:t>Comprehensive listings for character building books:</a:t>
            </a:r>
          </a:p>
          <a:p>
            <a:pPr marL="0" indent="0">
              <a:buNone/>
              <a:defRPr/>
            </a:pPr>
            <a:r>
              <a:rPr lang="en-US" sz="1600" u="sng" dirty="0">
                <a:solidFill>
                  <a:schemeClr val="tx1">
                    <a:lumMod val="65000"/>
                    <a:lumOff val="35000"/>
                  </a:schemeClr>
                </a:solidFill>
                <a:hlinkClick r:id="rId8"/>
              </a:rPr>
              <a:t>http://www.the-best-childrens-books.org/Character-Education-books.html</a:t>
            </a:r>
            <a:endParaRPr lang="en-US" sz="1600" dirty="0">
              <a:solidFill>
                <a:schemeClr val="tx1">
                  <a:lumMod val="65000"/>
                  <a:lumOff val="35000"/>
                </a:schemeClr>
              </a:solidFill>
            </a:endParaRPr>
          </a:p>
          <a:p>
            <a:pPr marL="0" indent="0">
              <a:buNone/>
              <a:defRPr/>
            </a:pPr>
            <a:r>
              <a:rPr lang="en-US" sz="1600" dirty="0">
                <a:solidFill>
                  <a:schemeClr val="tx1">
                    <a:lumMod val="65000"/>
                    <a:lumOff val="35000"/>
                  </a:schemeClr>
                </a:solidFill>
                <a:hlinkClick r:id="rId9"/>
              </a:rPr>
              <a:t>http://www.goodnet.org/articles/25-childrens-books-that-teach-kids-meaningful-values</a:t>
            </a:r>
            <a:endParaRPr lang="en-US" sz="1600" dirty="0">
              <a:solidFill>
                <a:schemeClr val="tx1">
                  <a:lumMod val="65000"/>
                  <a:lumOff val="35000"/>
                </a:schemeClr>
              </a:solidFill>
            </a:endParaRPr>
          </a:p>
          <a:p>
            <a:pPr marL="0" indent="0">
              <a:buNone/>
              <a:defRPr/>
            </a:pPr>
            <a:endParaRPr lang="en-US" sz="500" dirty="0">
              <a:solidFill>
                <a:schemeClr val="tx1">
                  <a:lumMod val="65000"/>
                  <a:lumOff val="35000"/>
                </a:schemeClr>
              </a:solidFill>
            </a:endParaRPr>
          </a:p>
          <a:p>
            <a:pPr>
              <a:defRPr/>
            </a:pPr>
            <a:r>
              <a:rPr lang="en-US" sz="1600" dirty="0"/>
              <a:t>ILA Teachers’ Choice Award”</a:t>
            </a:r>
          </a:p>
          <a:p>
            <a:pPr marL="0" indent="0">
              <a:buNone/>
            </a:pPr>
            <a:r>
              <a:rPr lang="en-US" sz="1600" u="sng" dirty="0">
                <a:hlinkClick r:id="rId10"/>
              </a:rPr>
              <a:t>https://www.literacyworldwide.org/get-resources/reading-lists/teachers-choices-reading-list</a:t>
            </a:r>
            <a:endParaRPr lang="en-US" sz="1600" u="sng" dirty="0"/>
          </a:p>
          <a:p>
            <a:pPr marL="0" indent="0">
              <a:buNone/>
            </a:pPr>
            <a:endParaRPr lang="en-US" sz="500" u="sng" dirty="0"/>
          </a:p>
          <a:p>
            <a:pPr marL="0" indent="0">
              <a:buNone/>
            </a:pPr>
            <a:r>
              <a:rPr lang="en-US" sz="1600" dirty="0"/>
              <a:t>Interesting levelled readers</a:t>
            </a:r>
            <a:endParaRPr lang="en-US" sz="1600" u="sng" dirty="0"/>
          </a:p>
          <a:p>
            <a:r>
              <a:rPr lang="en-US" sz="1600" dirty="0">
                <a:hlinkClick r:id="rId11"/>
              </a:rPr>
              <a:t>https://www.orcabook.com/reading-levels.aspx</a:t>
            </a:r>
            <a:endParaRPr lang="en-US" sz="1600" dirty="0"/>
          </a:p>
          <a:p>
            <a:endParaRPr lang="en-US" sz="500" dirty="0"/>
          </a:p>
          <a:p>
            <a:r>
              <a:rPr lang="en-US" sz="1600" b="1" dirty="0">
                <a:effectLst/>
                <a:latin typeface="Calibri" panose="020F0502020204030204" pitchFamily="34" charset="0"/>
                <a:ea typeface="Calibri" panose="020F0502020204030204" pitchFamily="34" charset="0"/>
                <a:cs typeface="Calibri" panose="020F0502020204030204" pitchFamily="34" charset="0"/>
              </a:rPr>
              <a:t>Project-Based Lesson Creation</a:t>
            </a:r>
          </a:p>
          <a:p>
            <a:endParaRPr lang="en-CA" sz="500" dirty="0">
              <a:effectLst/>
              <a:latin typeface="Calibri" panose="020F0502020204030204" pitchFamily="34" charset="0"/>
              <a:ea typeface="Calibri" panose="020F0502020204030204" pitchFamily="34" charset="0"/>
            </a:endParaRPr>
          </a:p>
          <a:p>
            <a:pPr lvl="0"/>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Creating project-based lessons:</a:t>
            </a:r>
          </a:p>
          <a:p>
            <a:pPr lvl="0"/>
            <a:r>
              <a:rPr lang="en-US" sz="1600" dirty="0">
                <a:latin typeface="Calibri" panose="020F0502020204030204" pitchFamily="34" charset="0"/>
                <a:ea typeface="Calibri" panose="020F0502020204030204" pitchFamily="34" charset="0"/>
                <a:cs typeface="Calibri" panose="020F0502020204030204" pitchFamily="34" charset="0"/>
              </a:rPr>
              <a:t>How to brainstorm authentic project ideas, plan with the end in mind, benchmark your project, build rubrics, plan for assessments, and much more.</a:t>
            </a:r>
            <a:endParaRPr lang="en-CA" sz="1600" dirty="0">
              <a:latin typeface="Calibri" panose="020F0502020204030204" pitchFamily="34" charset="0"/>
              <a:ea typeface="Calibri" panose="020F0502020204030204" pitchFamily="34" charset="0"/>
            </a:endParaRPr>
          </a:p>
          <a:p>
            <a:pPr lvl="0"/>
            <a:r>
              <a:rPr lang="en-US" sz="1600" dirty="0">
                <a:solidFill>
                  <a:srgbClr val="954F72"/>
                </a:solidFill>
                <a:effectLst/>
                <a:latin typeface="Calibri" panose="020F0502020204030204" pitchFamily="34" charset="0"/>
                <a:ea typeface="Times New Roman" panose="02020603050405020304" pitchFamily="18" charset="0"/>
                <a:cs typeface="Calibri" panose="020F0502020204030204" pitchFamily="34" charset="0"/>
                <a:hlinkClick r:id="rId12"/>
              </a:rPr>
              <a:t>https://www.cultofpedagogy.com/project-based-learning-lesson/</a:t>
            </a:r>
            <a:endParaRPr lang="en-US" sz="1600" dirty="0">
              <a:solidFill>
                <a:srgbClr val="954F72"/>
              </a:solidFill>
              <a:effectLst/>
              <a:latin typeface="Calibri" panose="020F0502020204030204" pitchFamily="34" charset="0"/>
              <a:ea typeface="Times New Roman" panose="02020603050405020304" pitchFamily="18" charset="0"/>
              <a:cs typeface="Calibri" panose="020F0502020204030204" pitchFamily="34" charset="0"/>
            </a:endParaRPr>
          </a:p>
          <a:p>
            <a:pPr lvl="0"/>
            <a:endParaRPr lang="en-CA" sz="500" dirty="0">
              <a:effectLst/>
              <a:latin typeface="Calibri" panose="020F0502020204030204" pitchFamily="34" charset="0"/>
              <a:ea typeface="Calibri" panose="020F0502020204030204" pitchFamily="34" charset="0"/>
            </a:endParaRPr>
          </a:p>
          <a:p>
            <a:pPr lvl="0"/>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University of Toronto – Creative Collaborative </a:t>
            </a:r>
            <a:r>
              <a:rPr lang="en-US" sz="1600" dirty="0">
                <a:latin typeface="Calibri" panose="020F0502020204030204" pitchFamily="34" charset="0"/>
                <a:ea typeface="Calibri" panose="020F0502020204030204" pitchFamily="34" charset="0"/>
                <a:cs typeface="Calibri" panose="020F0502020204030204" pitchFamily="34" charset="0"/>
              </a:rPr>
              <a:t>C</a:t>
            </a: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urriculum </a:t>
            </a:r>
            <a:r>
              <a:rPr lang="en-US" sz="1600" dirty="0">
                <a:latin typeface="Calibri" panose="020F0502020204030204" pitchFamily="34" charset="0"/>
                <a:ea typeface="Calibri" panose="020F0502020204030204" pitchFamily="34" charset="0"/>
                <a:cs typeface="Calibri" panose="020F0502020204030204" pitchFamily="34" charset="0"/>
              </a:rPr>
              <a:t>I</a:t>
            </a: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deas:</a:t>
            </a:r>
          </a:p>
          <a:p>
            <a:pPr lvl="0"/>
            <a:r>
              <a:rPr lang="en-US" sz="1600" dirty="0">
                <a:latin typeface="Calibri" panose="020F0502020204030204" pitchFamily="34" charset="0"/>
                <a:ea typeface="Calibri" panose="020F0502020204030204" pitchFamily="34" charset="0"/>
                <a:cs typeface="Calibri" panose="020F0502020204030204" pitchFamily="34" charset="0"/>
              </a:rPr>
              <a:t>R</a:t>
            </a: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esource for cross-curricular, thematic units.</a:t>
            </a:r>
            <a:endParaRPr lang="en-CA" sz="1600" dirty="0">
              <a:latin typeface="Calibri" panose="020F0502020204030204" pitchFamily="34" charset="0"/>
              <a:ea typeface="Calibri" panose="020F0502020204030204" pitchFamily="34" charset="0"/>
            </a:endParaRPr>
          </a:p>
          <a:p>
            <a:pPr lvl="0"/>
            <a:r>
              <a:rPr lang="en-US" sz="1600" dirty="0">
                <a:solidFill>
                  <a:srgbClr val="954F72"/>
                </a:solidFill>
                <a:effectLst/>
                <a:latin typeface="Calibri" panose="020F0502020204030204" pitchFamily="34" charset="0"/>
                <a:ea typeface="Times New Roman" panose="02020603050405020304" pitchFamily="18" charset="0"/>
                <a:cs typeface="Calibri" panose="020F0502020204030204" pitchFamily="34" charset="0"/>
                <a:hlinkClick r:id="rId13"/>
              </a:rPr>
              <a:t>https://tspace.library.utoronto.ca/bitstream/1807/93059/1/ccca_v2_nowplay2018_digital.pdf</a:t>
            </a:r>
            <a:endParaRPr lang="en-CA"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4791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81B0E4-07B3-4DF2-A9D7-2F04A84C09F6}"/>
              </a:ext>
            </a:extLst>
          </p:cNvPr>
          <p:cNvSpPr txBox="1"/>
          <p:nvPr/>
        </p:nvSpPr>
        <p:spPr>
          <a:xfrm>
            <a:off x="139700" y="699280"/>
            <a:ext cx="6578599" cy="8263801"/>
          </a:xfrm>
          <a:prstGeom prst="rect">
            <a:avLst/>
          </a:prstGeom>
          <a:noFill/>
        </p:spPr>
        <p:txBody>
          <a:bodyPr wrap="square">
            <a:spAutoFit/>
          </a:bodyPr>
          <a:lstStyle/>
          <a:p>
            <a:r>
              <a:rPr lang="en-US" sz="1600" b="1" dirty="0">
                <a:effectLst/>
                <a:latin typeface="Calibri" panose="020F0502020204030204" pitchFamily="34" charset="0"/>
                <a:ea typeface="Calibri" panose="020F0502020204030204" pitchFamily="34" charset="0"/>
                <a:cs typeface="Calibri" panose="020F0502020204030204" pitchFamily="34" charset="0"/>
              </a:rPr>
              <a:t>Maverick Units/Lessons</a:t>
            </a:r>
          </a:p>
          <a:p>
            <a:r>
              <a:rPr lang="en-US" sz="1600" dirty="0">
                <a:latin typeface="Calibri" panose="020F0502020204030204" pitchFamily="34" charset="0"/>
                <a:ea typeface="Calibri" panose="020F0502020204030204" pitchFamily="34" charset="0"/>
                <a:cs typeface="Calibri" panose="020F0502020204030204" pitchFamily="34" charset="0"/>
              </a:rPr>
              <a:t>Bringing creativity into lessons to engage students in literacy.</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endParaRPr lang="en-US" sz="500" b="1" dirty="0">
              <a:effectLst/>
              <a:latin typeface="Calibri" panose="020F0502020204030204" pitchFamily="34" charset="0"/>
              <a:ea typeface="Calibri" panose="020F0502020204030204" pitchFamily="34" charset="0"/>
              <a:cs typeface="Calibri" panose="020F0502020204030204" pitchFamily="34" charset="0"/>
            </a:endParaRPr>
          </a:p>
          <a:p>
            <a:pPr>
              <a:buNone/>
              <a:defRPr/>
            </a:pPr>
            <a:r>
              <a:rPr lang="en-US" sz="1600" dirty="0"/>
              <a:t>Creative Collaborative Curriculum Activities (K-2):</a:t>
            </a:r>
          </a:p>
          <a:p>
            <a:pPr>
              <a:buNone/>
              <a:defRPr/>
            </a:pPr>
            <a:r>
              <a:rPr lang="en-US" sz="1600" dirty="0">
                <a:hlinkClick r:id="rId2"/>
              </a:rPr>
              <a:t>https://tspace.library.utoronto.ca/bitstream/1807/93059/1/ccca_v2_nowplay2018_digital.pdf</a:t>
            </a:r>
            <a:endParaRPr lang="en-US" sz="1600" dirty="0"/>
          </a:p>
          <a:p>
            <a:endParaRPr lang="en-US" sz="500" b="1" dirty="0">
              <a:effectLst/>
              <a:latin typeface="Calibri" panose="020F0502020204030204" pitchFamily="34" charset="0"/>
              <a:ea typeface="Calibri" panose="020F0502020204030204" pitchFamily="34" charset="0"/>
              <a:cs typeface="Calibri" panose="020F0502020204030204" pitchFamily="34" charset="0"/>
            </a:endParaRPr>
          </a:p>
          <a:p>
            <a:endParaRPr lang="en-CA" sz="500" dirty="0">
              <a:effectLst/>
              <a:latin typeface="Calibri" panose="020F0502020204030204" pitchFamily="34" charset="0"/>
              <a:ea typeface="Calibri" panose="020F0502020204030204" pitchFamily="34" charset="0"/>
            </a:endParaRPr>
          </a:p>
          <a:p>
            <a:pPr lvl="0"/>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Puppetry</a:t>
            </a:r>
            <a:endParaRPr lang="en-CA" sz="1600" u="none" strike="noStrike" dirty="0">
              <a:effectLst/>
              <a:latin typeface="Calibri" panose="020F0502020204030204" pitchFamily="34" charset="0"/>
              <a:ea typeface="Calibri" panose="020F0502020204030204" pitchFamily="34" charset="0"/>
            </a:endParaRPr>
          </a:p>
          <a:p>
            <a:r>
              <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https://www.edutopia.org/blog/puppets-will-change-your-classroom-sam-patterson-cheryl-morris</a:t>
            </a:r>
            <a:endPar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endParaRPr lang="en-CA" sz="500" dirty="0">
              <a:effectLst/>
              <a:latin typeface="Calibri" panose="020F0502020204030204" pitchFamily="34" charset="0"/>
              <a:ea typeface="Calibri" panose="020F0502020204030204" pitchFamily="34" charset="0"/>
            </a:endParaRPr>
          </a:p>
          <a:p>
            <a:pPr lvl="0"/>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Makerspace</a:t>
            </a:r>
            <a:endParaRPr lang="en-CA" sz="1600" u="none" strike="noStrike" dirty="0">
              <a:effectLst/>
              <a:latin typeface="Calibri" panose="020F0502020204030204" pitchFamily="34" charset="0"/>
              <a:ea typeface="Calibri" panose="020F0502020204030204" pitchFamily="34" charset="0"/>
            </a:endParaRPr>
          </a:p>
          <a:p>
            <a:r>
              <a:rPr lang="en-US" sz="1600" dirty="0">
                <a:solidFill>
                  <a:srgbClr val="954F72"/>
                </a:solidFill>
                <a:effectLst/>
                <a:latin typeface="Calibri" panose="020F0502020204030204" pitchFamily="34" charset="0"/>
                <a:ea typeface="Times New Roman" panose="02020603050405020304" pitchFamily="18" charset="0"/>
                <a:cs typeface="Calibri" panose="020F0502020204030204" pitchFamily="34" charset="0"/>
                <a:hlinkClick r:id="rId4"/>
              </a:rPr>
              <a:t>http://www.angelastockman.com/blog/2017/08/31/the-fire-starters-making-to-ignite-critical-thinking-in-the-writing-workshop/</a:t>
            </a:r>
            <a:endParaRPr lang="en-US" sz="1600" dirty="0">
              <a:solidFill>
                <a:srgbClr val="954F72"/>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CA" sz="500" dirty="0">
              <a:effectLst/>
              <a:latin typeface="Calibri" panose="020F0502020204030204" pitchFamily="34" charset="0"/>
              <a:ea typeface="Calibri" panose="020F0502020204030204" pitchFamily="34" charset="0"/>
            </a:endParaRPr>
          </a:p>
          <a:p>
            <a:pPr lvl="0"/>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Literary Food Truck</a:t>
            </a:r>
            <a:endParaRPr lang="en-CA" sz="1600" u="none" strike="noStrike" dirty="0">
              <a:effectLst/>
              <a:latin typeface="Calibri" panose="020F0502020204030204" pitchFamily="34" charset="0"/>
              <a:ea typeface="Calibri" panose="020F0502020204030204" pitchFamily="34" charset="0"/>
            </a:endParaRPr>
          </a:p>
          <a:p>
            <a:r>
              <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5"/>
              </a:rPr>
              <a:t>http://www.nowsparkcreativity.com/2018/10/how-to-host-literary-food-truck-festival.html</a:t>
            </a:r>
            <a:endPar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endParaRPr lang="en-CA" sz="500"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Oral storytelling</a:t>
            </a:r>
            <a:endParaRPr lang="en-CA" sz="1600" dirty="0">
              <a:effectLst/>
              <a:latin typeface="Calibri" panose="020F0502020204030204" pitchFamily="34" charset="0"/>
              <a:ea typeface="Calibri" panose="020F0502020204030204" pitchFamily="34" charset="0"/>
            </a:endParaRP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http://www.learnalberta.ca/content/aswt/</a:t>
            </a:r>
            <a:endParaRPr lang="en-CA" sz="1600" dirty="0">
              <a:effectLst/>
              <a:latin typeface="Calibri" panose="020F0502020204030204" pitchFamily="34" charset="0"/>
              <a:ea typeface="Calibri" panose="020F0502020204030204" pitchFamily="34" charset="0"/>
            </a:endParaRPr>
          </a:p>
          <a:p>
            <a:r>
              <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7"/>
              </a:rPr>
              <a:t>https://themoth.org/education/teachers</a:t>
            </a:r>
            <a:endPar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endParaRPr lang="en-CA" sz="500" dirty="0">
              <a:solidFill>
                <a:srgbClr val="1155CC"/>
              </a:solidFill>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Choral/Choric Speech &amp; Readers’ Theatre</a:t>
            </a:r>
            <a:endParaRPr lang="en-CA" sz="1600" dirty="0">
              <a:effectLst/>
              <a:latin typeface="Calibri" panose="020F0502020204030204" pitchFamily="34" charset="0"/>
              <a:ea typeface="Calibri" panose="020F0502020204030204" pitchFamily="34" charset="0"/>
            </a:endParaRPr>
          </a:p>
          <a:p>
            <a:pPr lvl="0"/>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First Steps Reading Resource Book - Pages 30-36 </a:t>
            </a:r>
            <a:r>
              <a:rPr lang="en-US" sz="1600" dirty="0">
                <a:latin typeface="Calibri" panose="020F0502020204030204" pitchFamily="34" charset="0"/>
                <a:ea typeface="Calibri" panose="020F0502020204030204" pitchFamily="34" charset="0"/>
                <a:cs typeface="Calibri" panose="020F0502020204030204" pitchFamily="34" charset="0"/>
              </a:rPr>
              <a:t>C</a:t>
            </a: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horal </a:t>
            </a:r>
            <a:r>
              <a:rPr lang="en-US" sz="1600" dirty="0">
                <a:latin typeface="Calibri" panose="020F0502020204030204" pitchFamily="34" charset="0"/>
                <a:ea typeface="Calibri" panose="020F0502020204030204" pitchFamily="34" charset="0"/>
                <a:cs typeface="Calibri" panose="020F0502020204030204" pitchFamily="34" charset="0"/>
              </a:rPr>
              <a:t>R</a:t>
            </a: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eading/Readers’ Theatre</a:t>
            </a:r>
            <a:endParaRPr lang="en-CA" sz="1600" u="none" strike="noStrike" dirty="0">
              <a:effectLst/>
              <a:latin typeface="Calibri" panose="020F0502020204030204" pitchFamily="34" charset="0"/>
              <a:ea typeface="Calibri" panose="020F0502020204030204" pitchFamily="34" charset="0"/>
            </a:endParaRP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http://det.wa.edu.au/stepsresources/detcms/navigation/first-steps-literacy/</a:t>
            </a:r>
            <a:endPar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0" indent="0">
              <a:buFont typeface="Wingdings" panose="05000000000000000000" pitchFamily="2" charset="2"/>
              <a:buNone/>
            </a:pPr>
            <a:r>
              <a:rPr lang="en-US" altLang="en-US" sz="1600" dirty="0">
                <a:ea typeface="ＭＳ Ｐゴシック" panose="020B0600070205080204" pitchFamily="34" charset="-128"/>
              </a:rPr>
              <a:t>Readers’ Theatre Strategies</a:t>
            </a:r>
            <a:endParaRPr lang="en-US" altLang="en-US" sz="1600" dirty="0">
              <a:ea typeface="ＭＳ Ｐゴシック" panose="020B0600070205080204" pitchFamily="34" charset="-128"/>
              <a:hlinkClick r:id="rId9">
                <a:extLst>
                  <a:ext uri="{A12FA001-AC4F-418D-AE19-62706E023703}">
                    <ahyp:hlinkClr xmlns:ahyp="http://schemas.microsoft.com/office/drawing/2018/hyperlinkcolor" val="tx"/>
                  </a:ext>
                </a:extLst>
              </a:hlinkClick>
            </a:endParaRPr>
          </a:p>
          <a:p>
            <a:pPr marL="0" indent="0">
              <a:buFont typeface="Wingdings" panose="05000000000000000000" pitchFamily="2" charset="2"/>
              <a:buNone/>
            </a:pPr>
            <a:r>
              <a:rPr lang="en-US" altLang="en-US" sz="1600" dirty="0">
                <a:solidFill>
                  <a:srgbClr val="0563C1"/>
                </a:solidFill>
                <a:ea typeface="ＭＳ Ｐゴシック" panose="020B0600070205080204" pitchFamily="34" charset="-128"/>
                <a:hlinkClick r:id="rId9">
                  <a:extLst>
                    <a:ext uri="{A12FA001-AC4F-418D-AE19-62706E023703}">
                      <ahyp:hlinkClr xmlns:ahyp="http://schemas.microsoft.com/office/drawing/2018/hyperlinkcolor" val="tx"/>
                    </a:ext>
                  </a:extLst>
                </a:hlinkClick>
              </a:rPr>
              <a:t>https://www.readingrockets.org/strategies/readers_theater</a:t>
            </a:r>
            <a:endParaRPr lang="en-CA" sz="1600" dirty="0">
              <a:effectLst/>
              <a:latin typeface="Calibri" panose="020F0502020204030204" pitchFamily="34" charset="0"/>
              <a:ea typeface="Calibri" panose="020F0502020204030204" pitchFamily="34" charset="0"/>
            </a:endParaRPr>
          </a:p>
          <a:p>
            <a:pPr lvl="0"/>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Resource for teaching Children Readers’ Theatre process</a:t>
            </a:r>
            <a:endParaRPr lang="en-CA" sz="1600" u="none" strike="noStrike" dirty="0">
              <a:effectLst/>
              <a:latin typeface="Calibri" panose="020F0502020204030204" pitchFamily="34" charset="0"/>
              <a:ea typeface="Calibri" panose="020F0502020204030204" pitchFamily="34" charset="0"/>
            </a:endParaRP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https://www.youtube.com/watch?v=4L5q0Y8hukU</a:t>
            </a:r>
            <a:endParaRPr lang="en-CA" sz="1600" dirty="0">
              <a:effectLst/>
              <a:latin typeface="Calibri" panose="020F0502020204030204" pitchFamily="34" charset="0"/>
              <a:ea typeface="Calibri" panose="020F0502020204030204" pitchFamily="34" charset="0"/>
            </a:endParaRPr>
          </a:p>
          <a:p>
            <a:pPr lvl="0"/>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Resources for you to find scripts</a:t>
            </a:r>
            <a:endParaRPr lang="en-CA" sz="1600" u="none" strike="noStrike" dirty="0">
              <a:effectLst/>
              <a:latin typeface="Calibri" panose="020F0502020204030204" pitchFamily="34" charset="0"/>
              <a:ea typeface="Calibri" panose="020F0502020204030204" pitchFamily="34" charset="0"/>
            </a:endParaRP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http://www.teachingheart.net/readerstheater.htm</a:t>
            </a:r>
            <a:endParaRPr lang="en-CA" sz="1600" dirty="0">
              <a:effectLst/>
              <a:latin typeface="Calibri" panose="020F0502020204030204" pitchFamily="34" charset="0"/>
              <a:ea typeface="Calibri" panose="020F0502020204030204" pitchFamily="34" charset="0"/>
            </a:endParaRP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http://www.thebestclass.org/rtscripts.html</a:t>
            </a:r>
            <a:endParaRPr lang="en-CA" sz="1600" dirty="0">
              <a:effectLst/>
              <a:latin typeface="Calibri" panose="020F0502020204030204" pitchFamily="34" charset="0"/>
              <a:ea typeface="Calibri" panose="020F0502020204030204" pitchFamily="34" charset="0"/>
            </a:endParaRP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https://www.readinga-z.com/fluency/readers-theater-scripts/</a:t>
            </a:r>
            <a:endPar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0" indent="0">
              <a:buFont typeface="Wingdings" panose="05000000000000000000" pitchFamily="2" charset="2"/>
              <a:buNone/>
            </a:pPr>
            <a:r>
              <a:rPr lang="en-US" altLang="en-US" sz="1600" dirty="0">
                <a:ea typeface="ＭＳ Ｐゴシック" panose="020B0600070205080204" pitchFamily="34" charset="-128"/>
              </a:rPr>
              <a:t>Natural Differentiation</a:t>
            </a:r>
          </a:p>
          <a:p>
            <a:pPr marL="0" indent="0">
              <a:buFont typeface="Wingdings" panose="05000000000000000000" pitchFamily="2" charset="2"/>
              <a:buNone/>
            </a:pPr>
            <a:r>
              <a:rPr lang="en-US" altLang="en-US" sz="1600" dirty="0">
                <a:ea typeface="ＭＳ Ｐゴシック" panose="020B0600070205080204" pitchFamily="34" charset="-128"/>
                <a:hlinkClick r:id="rId14"/>
              </a:rPr>
              <a:t>https://strategiesforspecialinterventions.weebly.com/readers-theatre.html</a:t>
            </a:r>
            <a:endParaRPr lang="en-CA" sz="1600" dirty="0">
              <a:effectLst/>
              <a:latin typeface="Calibri" panose="020F0502020204030204" pitchFamily="34" charset="0"/>
              <a:ea typeface="Calibri" panose="020F0502020204030204" pitchFamily="34" charset="0"/>
            </a:endParaRPr>
          </a:p>
        </p:txBody>
      </p:sp>
      <p:grpSp>
        <p:nvGrpSpPr>
          <p:cNvPr id="4" name="Group 3">
            <a:extLst>
              <a:ext uri="{FF2B5EF4-FFF2-40B4-BE49-F238E27FC236}">
                <a16:creationId xmlns:a16="http://schemas.microsoft.com/office/drawing/2014/main" id="{7056AB52-C17C-4113-B8D1-3F7DD494BAD2}"/>
              </a:ext>
            </a:extLst>
          </p:cNvPr>
          <p:cNvGrpSpPr/>
          <p:nvPr/>
        </p:nvGrpSpPr>
        <p:grpSpPr>
          <a:xfrm>
            <a:off x="139700" y="180919"/>
            <a:ext cx="6578600" cy="369332"/>
            <a:chOff x="186267" y="626532"/>
            <a:chExt cx="6578600" cy="369332"/>
          </a:xfrm>
          <a:solidFill>
            <a:srgbClr val="FFE816"/>
          </a:solidFill>
        </p:grpSpPr>
        <p:sp>
          <p:nvSpPr>
            <p:cNvPr id="5" name="TextBox 4">
              <a:extLst>
                <a:ext uri="{FF2B5EF4-FFF2-40B4-BE49-F238E27FC236}">
                  <a16:creationId xmlns:a16="http://schemas.microsoft.com/office/drawing/2014/main" id="{CDF9C595-724F-400B-867A-FEBE7EE62086}"/>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Learners and the Literacy Environment</a:t>
              </a:r>
            </a:p>
          </p:txBody>
        </p:sp>
        <p:sp>
          <p:nvSpPr>
            <p:cNvPr id="6" name="TextBox 5">
              <a:extLst>
                <a:ext uri="{FF2B5EF4-FFF2-40B4-BE49-F238E27FC236}">
                  <a16:creationId xmlns:a16="http://schemas.microsoft.com/office/drawing/2014/main" id="{97EEB688-ECC1-43CA-8A17-D60F47E527AC}"/>
                </a:ext>
              </a:extLst>
            </p:cNvPr>
            <p:cNvSpPr txBox="1"/>
            <p:nvPr/>
          </p:nvSpPr>
          <p:spPr>
            <a:xfrm>
              <a:off x="6310964" y="626532"/>
              <a:ext cx="453903" cy="369332"/>
            </a:xfrm>
            <a:prstGeom prst="rect">
              <a:avLst/>
            </a:prstGeom>
            <a:grpFill/>
            <a:ln>
              <a:noFill/>
            </a:ln>
          </p:spPr>
          <p:txBody>
            <a:bodyPr wrap="square" rtlCol="0">
              <a:spAutoFit/>
            </a:bodyPr>
            <a:lstStyle/>
            <a:p>
              <a:pPr algn="ctr"/>
              <a:r>
                <a:rPr lang="en-US" b="1" dirty="0"/>
                <a:t>1</a:t>
              </a:r>
              <a:r>
                <a:rPr lang="en-CA" b="1" dirty="0"/>
                <a:t>7</a:t>
              </a:r>
            </a:p>
          </p:txBody>
        </p:sp>
      </p:grpSp>
      <p:pic>
        <p:nvPicPr>
          <p:cNvPr id="7" name="Graphic 6" descr="Open book with solid fill">
            <a:hlinkClick r:id="rId15" action="ppaction://hlinksldjump"/>
            <a:extLst>
              <a:ext uri="{FF2B5EF4-FFF2-40B4-BE49-F238E27FC236}">
                <a16:creationId xmlns:a16="http://schemas.microsoft.com/office/drawing/2014/main" id="{8C528761-C6AF-4ADC-9F56-DEC8969D79A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2949" y="138633"/>
            <a:ext cx="453903" cy="453903"/>
          </a:xfrm>
          <a:prstGeom prst="rect">
            <a:avLst/>
          </a:prstGeom>
        </p:spPr>
      </p:pic>
    </p:spTree>
    <p:extLst>
      <p:ext uri="{BB962C8B-B14F-4D97-AF65-F5344CB8AC3E}">
        <p14:creationId xmlns:p14="http://schemas.microsoft.com/office/powerpoint/2010/main" val="319455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0919"/>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Learners and the Literacy Environment</a:t>
              </a:r>
            </a:p>
          </p:txBody>
        </p:sp>
        <p:sp>
          <p:nvSpPr>
            <p:cNvPr id="4" name="TextBox 3">
              <a:extLst>
                <a:ext uri="{FF2B5EF4-FFF2-40B4-BE49-F238E27FC236}">
                  <a16:creationId xmlns:a16="http://schemas.microsoft.com/office/drawing/2014/main" id="{999F5046-4420-4599-8CF4-5F9CE213D7EB}"/>
                </a:ext>
              </a:extLst>
            </p:cNvPr>
            <p:cNvSpPr txBox="1"/>
            <p:nvPr/>
          </p:nvSpPr>
          <p:spPr>
            <a:xfrm>
              <a:off x="6294910" y="626532"/>
              <a:ext cx="469957" cy="369332"/>
            </a:xfrm>
            <a:prstGeom prst="rect">
              <a:avLst/>
            </a:prstGeom>
            <a:grpFill/>
            <a:ln>
              <a:noFill/>
            </a:ln>
          </p:spPr>
          <p:txBody>
            <a:bodyPr wrap="square" rtlCol="0">
              <a:spAutoFit/>
            </a:bodyPr>
            <a:lstStyle/>
            <a:p>
              <a:pPr algn="ctr"/>
              <a:r>
                <a:rPr lang="en-US" b="1" dirty="0"/>
                <a:t>1</a:t>
              </a:r>
              <a:r>
                <a:rPr lang="en-CA" b="1" dirty="0"/>
                <a:t>8</a:t>
              </a:r>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38633"/>
            <a:ext cx="453903" cy="453903"/>
          </a:xfrm>
          <a:prstGeom prst="rect">
            <a:avLst/>
          </a:prstGeom>
        </p:spPr>
      </p:pic>
      <p:pic>
        <p:nvPicPr>
          <p:cNvPr id="8" name="Content Placeholder 4">
            <a:extLst>
              <a:ext uri="{FF2B5EF4-FFF2-40B4-BE49-F238E27FC236}">
                <a16:creationId xmlns:a16="http://schemas.microsoft.com/office/drawing/2014/main" id="{E332E486-4A2F-4791-91F6-C968A583420B}"/>
              </a:ext>
            </a:extLst>
          </p:cNvPr>
          <p:cNvPicPr>
            <a:picLocks noGrp="1" noChangeAspect="1"/>
          </p:cNvPicPr>
          <p:nvPr/>
        </p:nvPicPr>
        <p:blipFill rotWithShape="1">
          <a:blip r:embed="rId5"/>
          <a:srcRect r="58064"/>
          <a:stretch/>
        </p:blipFill>
        <p:spPr>
          <a:xfrm>
            <a:off x="609657" y="1667720"/>
            <a:ext cx="2531445" cy="2036130"/>
          </a:xfrm>
          <a:prstGeom prst="rect">
            <a:avLst/>
          </a:prstGeom>
        </p:spPr>
      </p:pic>
      <p:pic>
        <p:nvPicPr>
          <p:cNvPr id="13" name="Content Placeholder 3">
            <a:extLst>
              <a:ext uri="{FF2B5EF4-FFF2-40B4-BE49-F238E27FC236}">
                <a16:creationId xmlns:a16="http://schemas.microsoft.com/office/drawing/2014/main" id="{A4AC7B33-0440-4BF5-AB6B-2FB87A96FC2B}"/>
              </a:ext>
            </a:extLst>
          </p:cNvPr>
          <p:cNvPicPr>
            <a:picLocks noChangeAspect="1"/>
          </p:cNvPicPr>
          <p:nvPr/>
        </p:nvPicPr>
        <p:blipFill>
          <a:blip r:embed="rId6"/>
          <a:stretch>
            <a:fillRect/>
          </a:stretch>
        </p:blipFill>
        <p:spPr>
          <a:xfrm>
            <a:off x="609657" y="4205876"/>
            <a:ext cx="2531445" cy="201639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DD018DF-E3B7-4D45-B63F-D5619804C9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6896" y="1628722"/>
            <a:ext cx="2531445" cy="2036130"/>
          </a:xfrm>
          <a:prstGeom prst="rect">
            <a:avLst/>
          </a:prstGeom>
        </p:spPr>
      </p:pic>
      <p:pic>
        <p:nvPicPr>
          <p:cNvPr id="17" name="Picture 16">
            <a:extLst>
              <a:ext uri="{FF2B5EF4-FFF2-40B4-BE49-F238E27FC236}">
                <a16:creationId xmlns:a16="http://schemas.microsoft.com/office/drawing/2014/main" id="{EEC518DD-658E-4F5B-8CE1-DE03569B13A7}"/>
              </a:ext>
            </a:extLst>
          </p:cNvPr>
          <p:cNvPicPr>
            <a:picLocks noChangeAspect="1"/>
          </p:cNvPicPr>
          <p:nvPr/>
        </p:nvPicPr>
        <p:blipFill>
          <a:blip r:embed="rId8"/>
          <a:stretch>
            <a:fillRect/>
          </a:stretch>
        </p:blipFill>
        <p:spPr>
          <a:xfrm>
            <a:off x="609659" y="6724301"/>
            <a:ext cx="2531445" cy="2036130"/>
          </a:xfrm>
          <a:prstGeom prst="rect">
            <a:avLst/>
          </a:prstGeom>
        </p:spPr>
      </p:pic>
      <p:pic>
        <p:nvPicPr>
          <p:cNvPr id="18" name="Picture 17">
            <a:extLst>
              <a:ext uri="{FF2B5EF4-FFF2-40B4-BE49-F238E27FC236}">
                <a16:creationId xmlns:a16="http://schemas.microsoft.com/office/drawing/2014/main" id="{BAC1E39F-DB65-454F-B7EC-E3E4BBCE663A}"/>
              </a:ext>
            </a:extLst>
          </p:cNvPr>
          <p:cNvPicPr>
            <a:picLocks noChangeAspect="1"/>
          </p:cNvPicPr>
          <p:nvPr/>
        </p:nvPicPr>
        <p:blipFill>
          <a:blip r:embed="rId9"/>
          <a:stretch>
            <a:fillRect/>
          </a:stretch>
        </p:blipFill>
        <p:spPr>
          <a:xfrm>
            <a:off x="3716896" y="4205876"/>
            <a:ext cx="2531445" cy="2016398"/>
          </a:xfrm>
          <a:prstGeom prst="rect">
            <a:avLst/>
          </a:prstGeom>
        </p:spPr>
      </p:pic>
      <p:sp>
        <p:nvSpPr>
          <p:cNvPr id="7" name="Rectangle 6">
            <a:extLst>
              <a:ext uri="{FF2B5EF4-FFF2-40B4-BE49-F238E27FC236}">
                <a16:creationId xmlns:a16="http://schemas.microsoft.com/office/drawing/2014/main" id="{87576EF6-20A4-4A9B-AFAC-6FD667A703CF}"/>
              </a:ext>
            </a:extLst>
          </p:cNvPr>
          <p:cNvSpPr/>
          <p:nvPr/>
        </p:nvSpPr>
        <p:spPr>
          <a:xfrm>
            <a:off x="95527" y="714710"/>
            <a:ext cx="6752361" cy="584775"/>
          </a:xfrm>
          <a:prstGeom prst="rect">
            <a:avLst/>
          </a:prstGeom>
          <a:noFill/>
        </p:spPr>
        <p:txBody>
          <a:bodyPr wrap="none" lIns="91440" tIns="45720" rIns="91440" bIns="45720">
            <a:spAutoFit/>
          </a:bodyPr>
          <a:lstStyle/>
          <a:p>
            <a:pPr algn="ctr"/>
            <a:r>
              <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Read, read, read. Books, books, books.</a:t>
            </a:r>
            <a:endParaRPr lang="en-CA"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19" name="Picture 18">
            <a:extLst>
              <a:ext uri="{FF2B5EF4-FFF2-40B4-BE49-F238E27FC236}">
                <a16:creationId xmlns:a16="http://schemas.microsoft.com/office/drawing/2014/main" id="{3BA26D60-F8C8-4334-BF49-FBB0B8C98342}"/>
              </a:ext>
            </a:extLst>
          </p:cNvPr>
          <p:cNvPicPr>
            <a:picLocks noChangeAspect="1"/>
          </p:cNvPicPr>
          <p:nvPr/>
        </p:nvPicPr>
        <p:blipFill>
          <a:blip r:embed="rId10"/>
          <a:stretch>
            <a:fillRect/>
          </a:stretch>
        </p:blipFill>
        <p:spPr>
          <a:xfrm>
            <a:off x="3716897" y="6724301"/>
            <a:ext cx="2531444" cy="2016398"/>
          </a:xfrm>
          <a:prstGeom prst="rect">
            <a:avLst/>
          </a:prstGeom>
        </p:spPr>
      </p:pic>
    </p:spTree>
    <p:extLst>
      <p:ext uri="{BB962C8B-B14F-4D97-AF65-F5344CB8AC3E}">
        <p14:creationId xmlns:p14="http://schemas.microsoft.com/office/powerpoint/2010/main" val="2914524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0919"/>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Learners and the Literacy Environment</a:t>
              </a:r>
            </a:p>
          </p:txBody>
        </p:sp>
        <p:sp>
          <p:nvSpPr>
            <p:cNvPr id="4" name="TextBox 3">
              <a:extLst>
                <a:ext uri="{FF2B5EF4-FFF2-40B4-BE49-F238E27FC236}">
                  <a16:creationId xmlns:a16="http://schemas.microsoft.com/office/drawing/2014/main" id="{999F5046-4420-4599-8CF4-5F9CE213D7EB}"/>
                </a:ext>
              </a:extLst>
            </p:cNvPr>
            <p:cNvSpPr txBox="1"/>
            <p:nvPr/>
          </p:nvSpPr>
          <p:spPr>
            <a:xfrm>
              <a:off x="6310964" y="626532"/>
              <a:ext cx="453903" cy="369332"/>
            </a:xfrm>
            <a:prstGeom prst="rect">
              <a:avLst/>
            </a:prstGeom>
            <a:grpFill/>
            <a:ln>
              <a:noFill/>
            </a:ln>
          </p:spPr>
          <p:txBody>
            <a:bodyPr wrap="square" rtlCol="0">
              <a:spAutoFit/>
            </a:bodyPr>
            <a:lstStyle/>
            <a:p>
              <a:pPr algn="ctr"/>
              <a:r>
                <a:rPr lang="en-US" b="1" dirty="0"/>
                <a:t>1</a:t>
              </a:r>
              <a:r>
                <a:rPr lang="en-CA" b="1" dirty="0"/>
                <a:t>9</a:t>
              </a:r>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38633"/>
            <a:ext cx="453903" cy="4539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7CB8CB23-3F98-D044-879F-4CE1985B062C}"/>
              </a:ext>
            </a:extLst>
          </p:cNvPr>
          <p:cNvPicPr>
            <a:picLocks noChangeAspect="1"/>
          </p:cNvPicPr>
          <p:nvPr/>
        </p:nvPicPr>
        <p:blipFill>
          <a:blip r:embed="rId5"/>
          <a:stretch>
            <a:fillRect/>
          </a:stretch>
        </p:blipFill>
        <p:spPr>
          <a:xfrm>
            <a:off x="4113760" y="835278"/>
            <a:ext cx="2604541" cy="3339156"/>
          </a:xfrm>
          <a:prstGeom prst="rect">
            <a:avLst/>
          </a:prstGeom>
        </p:spPr>
      </p:pic>
      <p:pic>
        <p:nvPicPr>
          <p:cNvPr id="23" name="Picture 22">
            <a:extLst>
              <a:ext uri="{FF2B5EF4-FFF2-40B4-BE49-F238E27FC236}">
                <a16:creationId xmlns:a16="http://schemas.microsoft.com/office/drawing/2014/main" id="{0D80A5A6-8EF1-426F-8EF1-15F70D1C9E9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3760" y="5623926"/>
            <a:ext cx="2604540" cy="333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1519F269-56E5-46AF-903D-FE77C65B5CB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2949" y="848965"/>
            <a:ext cx="2604540" cy="333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EC0D6E74-80A4-437F-A512-D4EB45A4C51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24293" y="3851380"/>
            <a:ext cx="2770876" cy="247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122A4897-BBE2-4D72-9792-D6E5B7BADC0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2949" y="5633080"/>
            <a:ext cx="2604540" cy="333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24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4E4AB11-0DB0-4C24-916B-BA9D68C2664D}"/>
              </a:ext>
            </a:extLst>
          </p:cNvPr>
          <p:cNvGrpSpPr/>
          <p:nvPr/>
        </p:nvGrpSpPr>
        <p:grpSpPr>
          <a:xfrm>
            <a:off x="139700" y="189386"/>
            <a:ext cx="6578600" cy="369332"/>
            <a:chOff x="186267" y="626532"/>
            <a:chExt cx="6578600" cy="369332"/>
          </a:xfrm>
          <a:solidFill>
            <a:srgbClr val="FFE816"/>
          </a:solidFill>
        </p:grpSpPr>
        <p:sp>
          <p:nvSpPr>
            <p:cNvPr id="5" name="TextBox 4">
              <a:extLst>
                <a:ext uri="{FF2B5EF4-FFF2-40B4-BE49-F238E27FC236}">
                  <a16:creationId xmlns:a16="http://schemas.microsoft.com/office/drawing/2014/main" id="{43A6F358-1753-4BEC-B970-20048E6DDEC3}"/>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Table of Contents</a:t>
              </a:r>
            </a:p>
          </p:txBody>
        </p:sp>
        <p:sp>
          <p:nvSpPr>
            <p:cNvPr id="6" name="TextBox 5">
              <a:extLst>
                <a:ext uri="{FF2B5EF4-FFF2-40B4-BE49-F238E27FC236}">
                  <a16:creationId xmlns:a16="http://schemas.microsoft.com/office/drawing/2014/main" id="{E9842253-CAED-4D4C-A9B8-E5FE6823D201}"/>
                </a:ext>
              </a:extLst>
            </p:cNvPr>
            <p:cNvSpPr txBox="1"/>
            <p:nvPr/>
          </p:nvSpPr>
          <p:spPr>
            <a:xfrm>
              <a:off x="6358467" y="626532"/>
              <a:ext cx="406400" cy="369332"/>
            </a:xfrm>
            <a:prstGeom prst="rect">
              <a:avLst/>
            </a:prstGeom>
            <a:grpFill/>
            <a:ln>
              <a:noFill/>
            </a:ln>
          </p:spPr>
          <p:txBody>
            <a:bodyPr wrap="square" rtlCol="0">
              <a:spAutoFit/>
            </a:bodyPr>
            <a:lstStyle/>
            <a:p>
              <a:pPr algn="ctr"/>
              <a:r>
                <a:rPr lang="en-CA" b="1" dirty="0"/>
                <a:t>2</a:t>
              </a:r>
            </a:p>
          </p:txBody>
        </p:sp>
      </p:grpSp>
      <p:grpSp>
        <p:nvGrpSpPr>
          <p:cNvPr id="14" name="Group 13">
            <a:extLst>
              <a:ext uri="{FF2B5EF4-FFF2-40B4-BE49-F238E27FC236}">
                <a16:creationId xmlns:a16="http://schemas.microsoft.com/office/drawing/2014/main" id="{27C7AF81-7881-41A8-ADCD-D1363C526D58}"/>
              </a:ext>
            </a:extLst>
          </p:cNvPr>
          <p:cNvGrpSpPr/>
          <p:nvPr/>
        </p:nvGrpSpPr>
        <p:grpSpPr>
          <a:xfrm>
            <a:off x="603720" y="725956"/>
            <a:ext cx="6092705" cy="372454"/>
            <a:chOff x="186267" y="288845"/>
            <a:chExt cx="6578600" cy="372454"/>
          </a:xfrm>
          <a:solidFill>
            <a:srgbClr val="404040"/>
          </a:solidFill>
        </p:grpSpPr>
        <p:sp>
          <p:nvSpPr>
            <p:cNvPr id="15" name="TextBox 14">
              <a:extLst>
                <a:ext uri="{FF2B5EF4-FFF2-40B4-BE49-F238E27FC236}">
                  <a16:creationId xmlns:a16="http://schemas.microsoft.com/office/drawing/2014/main" id="{0844788C-8C67-4C30-BEA4-504EA1C4FABC}"/>
                </a:ext>
              </a:extLst>
            </p:cNvPr>
            <p:cNvSpPr txBox="1"/>
            <p:nvPr/>
          </p:nvSpPr>
          <p:spPr>
            <a:xfrm>
              <a:off x="186267" y="291967"/>
              <a:ext cx="6578600" cy="369332"/>
            </a:xfrm>
            <a:prstGeom prst="rect">
              <a:avLst/>
            </a:prstGeom>
            <a:solidFill>
              <a:srgbClr val="FFE816"/>
            </a:solidFill>
            <a:ln>
              <a:noFill/>
            </a:ln>
          </p:spPr>
          <p:txBody>
            <a:bodyPr wrap="square" rtlCol="0">
              <a:spAutoFit/>
            </a:bodyPr>
            <a:lstStyle/>
            <a:p>
              <a:r>
                <a:rPr lang="en-CA" b="1" dirty="0"/>
                <a:t>Foundational Knowledge in Reading and Writing _________</a:t>
              </a:r>
            </a:p>
          </p:txBody>
        </p:sp>
        <p:sp>
          <p:nvSpPr>
            <p:cNvPr id="16" name="TextBox 15">
              <a:extLst>
                <a:ext uri="{FF2B5EF4-FFF2-40B4-BE49-F238E27FC236}">
                  <a16:creationId xmlns:a16="http://schemas.microsoft.com/office/drawing/2014/main" id="{5FF0677A-FF9F-4D41-B361-3A3449256965}"/>
                </a:ext>
              </a:extLst>
            </p:cNvPr>
            <p:cNvSpPr txBox="1"/>
            <p:nvPr/>
          </p:nvSpPr>
          <p:spPr>
            <a:xfrm>
              <a:off x="6358467" y="288845"/>
              <a:ext cx="406400" cy="369332"/>
            </a:xfrm>
            <a:prstGeom prst="rect">
              <a:avLst/>
            </a:prstGeom>
            <a:solidFill>
              <a:srgbClr val="FFE816"/>
            </a:solidFill>
            <a:ln>
              <a:noFill/>
            </a:ln>
          </p:spPr>
          <p:txBody>
            <a:bodyPr wrap="square" rtlCol="0">
              <a:spAutoFit/>
            </a:bodyPr>
            <a:lstStyle/>
            <a:p>
              <a:pPr algn="ctr"/>
              <a:r>
                <a:rPr lang="en-CA" b="1" dirty="0"/>
                <a:t>3</a:t>
              </a:r>
            </a:p>
          </p:txBody>
        </p:sp>
      </p:grpSp>
      <p:grpSp>
        <p:nvGrpSpPr>
          <p:cNvPr id="17" name="Group 16">
            <a:extLst>
              <a:ext uri="{FF2B5EF4-FFF2-40B4-BE49-F238E27FC236}">
                <a16:creationId xmlns:a16="http://schemas.microsoft.com/office/drawing/2014/main" id="{F00D3F51-D9E1-4F5D-AA65-E2E79C88C444}"/>
              </a:ext>
            </a:extLst>
          </p:cNvPr>
          <p:cNvGrpSpPr/>
          <p:nvPr/>
        </p:nvGrpSpPr>
        <p:grpSpPr>
          <a:xfrm>
            <a:off x="603720" y="1061675"/>
            <a:ext cx="6092705" cy="394478"/>
            <a:chOff x="186267" y="255232"/>
            <a:chExt cx="6578600" cy="394478"/>
          </a:xfrm>
          <a:solidFill>
            <a:srgbClr val="404040"/>
          </a:solidFill>
        </p:grpSpPr>
        <p:sp>
          <p:nvSpPr>
            <p:cNvPr id="18" name="TextBox 17">
              <a:extLst>
                <a:ext uri="{FF2B5EF4-FFF2-40B4-BE49-F238E27FC236}">
                  <a16:creationId xmlns:a16="http://schemas.microsoft.com/office/drawing/2014/main" id="{975B9F36-B711-4F93-976D-907F555E88B7}"/>
                </a:ext>
              </a:extLst>
            </p:cNvPr>
            <p:cNvSpPr txBox="1"/>
            <p:nvPr/>
          </p:nvSpPr>
          <p:spPr>
            <a:xfrm>
              <a:off x="186267" y="280378"/>
              <a:ext cx="6578600" cy="369332"/>
            </a:xfrm>
            <a:prstGeom prst="rect">
              <a:avLst/>
            </a:prstGeom>
            <a:solidFill>
              <a:srgbClr val="FFE816"/>
            </a:solidFill>
            <a:ln>
              <a:noFill/>
            </a:ln>
          </p:spPr>
          <p:txBody>
            <a:bodyPr wrap="square" rtlCol="0">
              <a:spAutoFit/>
            </a:bodyPr>
            <a:lstStyle/>
            <a:p>
              <a:r>
                <a:rPr lang="en-CA" b="1" dirty="0"/>
                <a:t>Curriculum and Instruction___________________________</a:t>
              </a:r>
            </a:p>
          </p:txBody>
        </p:sp>
        <p:sp>
          <p:nvSpPr>
            <p:cNvPr id="19" name="TextBox 18">
              <a:extLst>
                <a:ext uri="{FF2B5EF4-FFF2-40B4-BE49-F238E27FC236}">
                  <a16:creationId xmlns:a16="http://schemas.microsoft.com/office/drawing/2014/main" id="{886E7A10-3009-4FBD-BEDA-C9B910FB48C9}"/>
                </a:ext>
              </a:extLst>
            </p:cNvPr>
            <p:cNvSpPr txBox="1"/>
            <p:nvPr/>
          </p:nvSpPr>
          <p:spPr>
            <a:xfrm>
              <a:off x="6358467" y="255232"/>
              <a:ext cx="406400" cy="369332"/>
            </a:xfrm>
            <a:prstGeom prst="rect">
              <a:avLst/>
            </a:prstGeom>
            <a:solidFill>
              <a:srgbClr val="FFE816"/>
            </a:solidFill>
            <a:ln>
              <a:noFill/>
            </a:ln>
          </p:spPr>
          <p:txBody>
            <a:bodyPr wrap="square" rtlCol="0">
              <a:spAutoFit/>
            </a:bodyPr>
            <a:lstStyle/>
            <a:p>
              <a:pPr algn="ctr"/>
              <a:r>
                <a:rPr lang="en-US" b="1" dirty="0"/>
                <a:t>7</a:t>
              </a:r>
              <a:endParaRPr lang="en-CA" b="1" dirty="0"/>
            </a:p>
          </p:txBody>
        </p:sp>
      </p:grpSp>
      <p:grpSp>
        <p:nvGrpSpPr>
          <p:cNvPr id="20" name="Group 19">
            <a:extLst>
              <a:ext uri="{FF2B5EF4-FFF2-40B4-BE49-F238E27FC236}">
                <a16:creationId xmlns:a16="http://schemas.microsoft.com/office/drawing/2014/main" id="{7140B11B-6E7A-4A06-8B65-2AAC94CA6EEE}"/>
              </a:ext>
            </a:extLst>
          </p:cNvPr>
          <p:cNvGrpSpPr/>
          <p:nvPr/>
        </p:nvGrpSpPr>
        <p:grpSpPr>
          <a:xfrm>
            <a:off x="603720" y="1802307"/>
            <a:ext cx="6092705" cy="369332"/>
            <a:chOff x="186267" y="626532"/>
            <a:chExt cx="6578600" cy="369332"/>
          </a:xfrm>
          <a:solidFill>
            <a:srgbClr val="404040"/>
          </a:solidFill>
        </p:grpSpPr>
        <p:sp>
          <p:nvSpPr>
            <p:cNvPr id="21" name="TextBox 20">
              <a:extLst>
                <a:ext uri="{FF2B5EF4-FFF2-40B4-BE49-F238E27FC236}">
                  <a16:creationId xmlns:a16="http://schemas.microsoft.com/office/drawing/2014/main" id="{5549618C-7348-4CDE-B2A7-F581B1EC765E}"/>
                </a:ext>
              </a:extLst>
            </p:cNvPr>
            <p:cNvSpPr txBox="1"/>
            <p:nvPr/>
          </p:nvSpPr>
          <p:spPr>
            <a:xfrm>
              <a:off x="186267" y="626532"/>
              <a:ext cx="6578600" cy="369332"/>
            </a:xfrm>
            <a:prstGeom prst="rect">
              <a:avLst/>
            </a:prstGeom>
            <a:solidFill>
              <a:srgbClr val="FFE816"/>
            </a:solidFill>
            <a:ln>
              <a:noFill/>
            </a:ln>
          </p:spPr>
          <p:txBody>
            <a:bodyPr wrap="square" rtlCol="0">
              <a:spAutoFit/>
            </a:bodyPr>
            <a:lstStyle/>
            <a:p>
              <a:r>
                <a:rPr lang="en-CA" b="1" dirty="0"/>
                <a:t>Diversity and Equity_________________________________</a:t>
              </a:r>
            </a:p>
          </p:txBody>
        </p:sp>
        <p:sp>
          <p:nvSpPr>
            <p:cNvPr id="22" name="TextBox 21">
              <a:extLst>
                <a:ext uri="{FF2B5EF4-FFF2-40B4-BE49-F238E27FC236}">
                  <a16:creationId xmlns:a16="http://schemas.microsoft.com/office/drawing/2014/main" id="{47C3552D-E0E0-43E1-AE0E-2A9AE4C434DE}"/>
                </a:ext>
              </a:extLst>
            </p:cNvPr>
            <p:cNvSpPr txBox="1"/>
            <p:nvPr/>
          </p:nvSpPr>
          <p:spPr>
            <a:xfrm>
              <a:off x="6287461" y="626532"/>
              <a:ext cx="477406" cy="369332"/>
            </a:xfrm>
            <a:prstGeom prst="rect">
              <a:avLst/>
            </a:prstGeom>
            <a:solidFill>
              <a:srgbClr val="FFE816"/>
            </a:solidFill>
            <a:ln>
              <a:noFill/>
            </a:ln>
          </p:spPr>
          <p:txBody>
            <a:bodyPr wrap="square" rtlCol="0">
              <a:spAutoFit/>
            </a:bodyPr>
            <a:lstStyle/>
            <a:p>
              <a:pPr algn="ctr"/>
              <a:r>
                <a:rPr lang="en-US" b="1" dirty="0"/>
                <a:t>1</a:t>
              </a:r>
              <a:r>
                <a:rPr lang="en-CA" b="1" dirty="0"/>
                <a:t>3</a:t>
              </a:r>
            </a:p>
          </p:txBody>
        </p:sp>
      </p:grpSp>
      <p:grpSp>
        <p:nvGrpSpPr>
          <p:cNvPr id="23" name="Group 22">
            <a:extLst>
              <a:ext uri="{FF2B5EF4-FFF2-40B4-BE49-F238E27FC236}">
                <a16:creationId xmlns:a16="http://schemas.microsoft.com/office/drawing/2014/main" id="{CE23BDDE-3840-4CFE-A988-92558E52DA61}"/>
              </a:ext>
            </a:extLst>
          </p:cNvPr>
          <p:cNvGrpSpPr/>
          <p:nvPr/>
        </p:nvGrpSpPr>
        <p:grpSpPr>
          <a:xfrm>
            <a:off x="603720" y="2171639"/>
            <a:ext cx="6092705" cy="369332"/>
            <a:chOff x="186267" y="626532"/>
            <a:chExt cx="6578600" cy="369332"/>
          </a:xfrm>
          <a:solidFill>
            <a:srgbClr val="404040"/>
          </a:solidFill>
        </p:grpSpPr>
        <p:sp>
          <p:nvSpPr>
            <p:cNvPr id="24" name="TextBox 23">
              <a:extLst>
                <a:ext uri="{FF2B5EF4-FFF2-40B4-BE49-F238E27FC236}">
                  <a16:creationId xmlns:a16="http://schemas.microsoft.com/office/drawing/2014/main" id="{F7DBE484-6DD7-4FFD-B2AC-7FE487E74B1C}"/>
                </a:ext>
              </a:extLst>
            </p:cNvPr>
            <p:cNvSpPr txBox="1"/>
            <p:nvPr/>
          </p:nvSpPr>
          <p:spPr>
            <a:xfrm>
              <a:off x="186267" y="626532"/>
              <a:ext cx="6578600" cy="369332"/>
            </a:xfrm>
            <a:prstGeom prst="rect">
              <a:avLst/>
            </a:prstGeom>
            <a:solidFill>
              <a:srgbClr val="FFE816"/>
            </a:solidFill>
            <a:ln>
              <a:noFill/>
            </a:ln>
          </p:spPr>
          <p:txBody>
            <a:bodyPr wrap="square" rtlCol="0">
              <a:spAutoFit/>
            </a:bodyPr>
            <a:lstStyle/>
            <a:p>
              <a:r>
                <a:rPr lang="en-CA" b="1" dirty="0"/>
                <a:t>Learners and the Literacy Environment_________________</a:t>
              </a:r>
            </a:p>
          </p:txBody>
        </p:sp>
        <p:sp>
          <p:nvSpPr>
            <p:cNvPr id="25" name="TextBox 24">
              <a:extLst>
                <a:ext uri="{FF2B5EF4-FFF2-40B4-BE49-F238E27FC236}">
                  <a16:creationId xmlns:a16="http://schemas.microsoft.com/office/drawing/2014/main" id="{41CD0CA5-D98E-4DF5-A8EA-9C830712DCDB}"/>
                </a:ext>
              </a:extLst>
            </p:cNvPr>
            <p:cNvSpPr txBox="1"/>
            <p:nvPr/>
          </p:nvSpPr>
          <p:spPr>
            <a:xfrm>
              <a:off x="6287461" y="626532"/>
              <a:ext cx="477406" cy="369332"/>
            </a:xfrm>
            <a:prstGeom prst="rect">
              <a:avLst/>
            </a:prstGeom>
            <a:solidFill>
              <a:srgbClr val="FFE816"/>
            </a:solidFill>
            <a:ln>
              <a:noFill/>
            </a:ln>
          </p:spPr>
          <p:txBody>
            <a:bodyPr wrap="square" rtlCol="0">
              <a:spAutoFit/>
            </a:bodyPr>
            <a:lstStyle/>
            <a:p>
              <a:pPr algn="ctr"/>
              <a:r>
                <a:rPr lang="en-US" b="1" dirty="0"/>
                <a:t>1</a:t>
              </a:r>
              <a:r>
                <a:rPr lang="en-CA" b="1" dirty="0"/>
                <a:t>6</a:t>
              </a:r>
            </a:p>
          </p:txBody>
        </p:sp>
      </p:grpSp>
      <p:sp>
        <p:nvSpPr>
          <p:cNvPr id="70" name="TextBox 69">
            <a:extLst>
              <a:ext uri="{FF2B5EF4-FFF2-40B4-BE49-F238E27FC236}">
                <a16:creationId xmlns:a16="http://schemas.microsoft.com/office/drawing/2014/main" id="{72118D10-6312-44E5-A915-C26801309126}"/>
              </a:ext>
            </a:extLst>
          </p:cNvPr>
          <p:cNvSpPr txBox="1"/>
          <p:nvPr/>
        </p:nvSpPr>
        <p:spPr>
          <a:xfrm>
            <a:off x="603720" y="1444564"/>
            <a:ext cx="6092705" cy="369332"/>
          </a:xfrm>
          <a:prstGeom prst="rect">
            <a:avLst/>
          </a:prstGeom>
          <a:solidFill>
            <a:srgbClr val="FFE816"/>
          </a:solidFill>
          <a:ln>
            <a:noFill/>
          </a:ln>
        </p:spPr>
        <p:txBody>
          <a:bodyPr wrap="square" rtlCol="0">
            <a:spAutoFit/>
          </a:bodyPr>
          <a:lstStyle/>
          <a:p>
            <a:r>
              <a:rPr lang="en-CA" b="1" dirty="0"/>
              <a:t>Assessment and Evaluation___________________________</a:t>
            </a:r>
          </a:p>
        </p:txBody>
      </p:sp>
      <p:sp>
        <p:nvSpPr>
          <p:cNvPr id="71" name="TextBox 70">
            <a:extLst>
              <a:ext uri="{FF2B5EF4-FFF2-40B4-BE49-F238E27FC236}">
                <a16:creationId xmlns:a16="http://schemas.microsoft.com/office/drawing/2014/main" id="{4A610CFB-F93B-4ECE-AA65-CEA52BCA81F9}"/>
              </a:ext>
            </a:extLst>
          </p:cNvPr>
          <p:cNvSpPr txBox="1"/>
          <p:nvPr/>
        </p:nvSpPr>
        <p:spPr>
          <a:xfrm>
            <a:off x="6254280" y="1457097"/>
            <a:ext cx="442145" cy="369332"/>
          </a:xfrm>
          <a:prstGeom prst="rect">
            <a:avLst/>
          </a:prstGeom>
          <a:solidFill>
            <a:srgbClr val="FFE816"/>
          </a:solidFill>
          <a:ln>
            <a:noFill/>
          </a:ln>
        </p:spPr>
        <p:txBody>
          <a:bodyPr wrap="square" rtlCol="0">
            <a:spAutoFit/>
          </a:bodyPr>
          <a:lstStyle/>
          <a:p>
            <a:pPr algn="ctr"/>
            <a:r>
              <a:rPr lang="en-US" b="1" dirty="0"/>
              <a:t>1</a:t>
            </a:r>
            <a:r>
              <a:rPr lang="en-CA" b="1" dirty="0"/>
              <a:t>1</a:t>
            </a:r>
          </a:p>
        </p:txBody>
      </p:sp>
      <p:pic>
        <p:nvPicPr>
          <p:cNvPr id="3" name="Graphic 2" descr="Open book with solid fill">
            <a:hlinkClick r:id="rId2" action="ppaction://hlinksldjump"/>
            <a:extLst>
              <a:ext uri="{FF2B5EF4-FFF2-40B4-BE49-F238E27FC236}">
                <a16:creationId xmlns:a16="http://schemas.microsoft.com/office/drawing/2014/main" id="{577B28AF-7BA2-427B-A450-1F6826A5D1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816" y="676337"/>
            <a:ext cx="453903" cy="453903"/>
          </a:xfrm>
          <a:prstGeom prst="rect">
            <a:avLst/>
          </a:prstGeom>
        </p:spPr>
      </p:pic>
      <p:pic>
        <p:nvPicPr>
          <p:cNvPr id="69" name="Graphic 68" descr="Open book with solid fill">
            <a:hlinkClick r:id="rId5" action="ppaction://hlinksldjump"/>
            <a:extLst>
              <a:ext uri="{FF2B5EF4-FFF2-40B4-BE49-F238E27FC236}">
                <a16:creationId xmlns:a16="http://schemas.microsoft.com/office/drawing/2014/main" id="{63393DD1-13C4-44EF-A81E-44B11EF748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815" y="1042153"/>
            <a:ext cx="453903" cy="453903"/>
          </a:xfrm>
          <a:prstGeom prst="rect">
            <a:avLst/>
          </a:prstGeom>
        </p:spPr>
      </p:pic>
      <p:pic>
        <p:nvPicPr>
          <p:cNvPr id="72" name="Graphic 71" descr="Open book with solid fill">
            <a:hlinkClick r:id="rId6" action="ppaction://hlinksldjump"/>
            <a:extLst>
              <a:ext uri="{FF2B5EF4-FFF2-40B4-BE49-F238E27FC236}">
                <a16:creationId xmlns:a16="http://schemas.microsoft.com/office/drawing/2014/main" id="{722C2505-3813-4CA1-B318-078A29EEA5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815" y="1405860"/>
            <a:ext cx="453903" cy="453903"/>
          </a:xfrm>
          <a:prstGeom prst="rect">
            <a:avLst/>
          </a:prstGeom>
        </p:spPr>
      </p:pic>
      <p:pic>
        <p:nvPicPr>
          <p:cNvPr id="73" name="Graphic 72" descr="Open book with solid fill">
            <a:hlinkClick r:id="rId7" action="ppaction://hlinksldjump"/>
            <a:extLst>
              <a:ext uri="{FF2B5EF4-FFF2-40B4-BE49-F238E27FC236}">
                <a16:creationId xmlns:a16="http://schemas.microsoft.com/office/drawing/2014/main" id="{DAC67F41-84FF-41CD-A3B0-8558E72B97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815" y="1790177"/>
            <a:ext cx="453903" cy="453903"/>
          </a:xfrm>
          <a:prstGeom prst="rect">
            <a:avLst/>
          </a:prstGeom>
        </p:spPr>
      </p:pic>
      <p:pic>
        <p:nvPicPr>
          <p:cNvPr id="74" name="Graphic 73" descr="Open book with solid fill">
            <a:hlinkClick r:id="rId8" action="ppaction://hlinksldjump"/>
            <a:extLst>
              <a:ext uri="{FF2B5EF4-FFF2-40B4-BE49-F238E27FC236}">
                <a16:creationId xmlns:a16="http://schemas.microsoft.com/office/drawing/2014/main" id="{9BAE1FE6-A6F1-4C90-BC11-9122BE714E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700" y="2160640"/>
            <a:ext cx="453903" cy="453903"/>
          </a:xfrm>
          <a:prstGeom prst="rect">
            <a:avLst/>
          </a:prstGeom>
        </p:spPr>
      </p:pic>
    </p:spTree>
    <p:extLst>
      <p:ext uri="{BB962C8B-B14F-4D97-AF65-F5344CB8AC3E}">
        <p14:creationId xmlns:p14="http://schemas.microsoft.com/office/powerpoint/2010/main" val="3433819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0919"/>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Learners and the Literacy Environment</a:t>
              </a:r>
            </a:p>
          </p:txBody>
        </p:sp>
        <p:sp>
          <p:nvSpPr>
            <p:cNvPr id="4" name="TextBox 3">
              <a:extLst>
                <a:ext uri="{FF2B5EF4-FFF2-40B4-BE49-F238E27FC236}">
                  <a16:creationId xmlns:a16="http://schemas.microsoft.com/office/drawing/2014/main" id="{999F5046-4420-4599-8CF4-5F9CE213D7EB}"/>
                </a:ext>
              </a:extLst>
            </p:cNvPr>
            <p:cNvSpPr txBox="1"/>
            <p:nvPr/>
          </p:nvSpPr>
          <p:spPr>
            <a:xfrm>
              <a:off x="6310964" y="626532"/>
              <a:ext cx="453903" cy="369332"/>
            </a:xfrm>
            <a:prstGeom prst="rect">
              <a:avLst/>
            </a:prstGeom>
            <a:grpFill/>
            <a:ln>
              <a:noFill/>
            </a:ln>
          </p:spPr>
          <p:txBody>
            <a:bodyPr wrap="square" rtlCol="0">
              <a:spAutoFit/>
            </a:bodyPr>
            <a:lstStyle/>
            <a:p>
              <a:pPr algn="ctr"/>
              <a:r>
                <a:rPr lang="en-US" b="1" dirty="0"/>
                <a:t>20</a:t>
              </a:r>
              <a:endParaRPr lang="en-CA" b="1" dirty="0"/>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38633"/>
            <a:ext cx="453903" cy="453903"/>
          </a:xfrm>
          <a:prstGeom prst="rect">
            <a:avLst/>
          </a:prstGeom>
        </p:spPr>
      </p:pic>
      <p:pic>
        <p:nvPicPr>
          <p:cNvPr id="28" name="Picture 27" descr="A book with a picture of a child on it&#10;&#10;Description automatically generated with low confidence">
            <a:extLst>
              <a:ext uri="{FF2B5EF4-FFF2-40B4-BE49-F238E27FC236}">
                <a16:creationId xmlns:a16="http://schemas.microsoft.com/office/drawing/2014/main" id="{33924DB7-4C37-4485-8F4D-63B59F5955BB}"/>
              </a:ext>
            </a:extLst>
          </p:cNvPr>
          <p:cNvPicPr>
            <a:picLocks noChangeAspect="1"/>
          </p:cNvPicPr>
          <p:nvPr/>
        </p:nvPicPr>
        <p:blipFill rotWithShape="1">
          <a:blip r:embed="rId5">
            <a:extLst>
              <a:ext uri="{28A0092B-C50C-407E-A947-70E740481C1C}">
                <a14:useLocalDpi xmlns:a14="http://schemas.microsoft.com/office/drawing/2010/main" val="0"/>
              </a:ext>
            </a:extLst>
          </a:blip>
          <a:srcRect t="3430" b="6958"/>
          <a:stretch/>
        </p:blipFill>
        <p:spPr>
          <a:xfrm>
            <a:off x="139700" y="865193"/>
            <a:ext cx="2604540" cy="3328625"/>
          </a:xfrm>
          <a:prstGeom prst="rect">
            <a:avLst/>
          </a:prstGeom>
        </p:spPr>
      </p:pic>
      <p:pic>
        <p:nvPicPr>
          <p:cNvPr id="17" name="Picture 16">
            <a:extLst>
              <a:ext uri="{FF2B5EF4-FFF2-40B4-BE49-F238E27FC236}">
                <a16:creationId xmlns:a16="http://schemas.microsoft.com/office/drawing/2014/main" id="{D366E614-A926-4427-A654-70CF8191350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05941" y="865192"/>
            <a:ext cx="2604540" cy="33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650D9ED3-EE4D-4303-AA7B-5A89306418A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18332" y="5634457"/>
            <a:ext cx="2604539" cy="337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180D243F-8BAA-43E6-9EC3-ECC00619247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26730" y="3356296"/>
            <a:ext cx="2596721" cy="33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4" descr="Diagram&#10;&#10;Description automatically generated">
            <a:extLst>
              <a:ext uri="{FF2B5EF4-FFF2-40B4-BE49-F238E27FC236}">
                <a16:creationId xmlns:a16="http://schemas.microsoft.com/office/drawing/2014/main" id="{D091903D-ADE4-4071-A137-29B61EFE05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242949" y="5772793"/>
            <a:ext cx="2596721" cy="3232574"/>
          </a:xfrm>
          <a:prstGeom prst="rect">
            <a:avLst/>
          </a:prstGeom>
        </p:spPr>
      </p:pic>
    </p:spTree>
    <p:extLst>
      <p:ext uri="{BB962C8B-B14F-4D97-AF65-F5344CB8AC3E}">
        <p14:creationId xmlns:p14="http://schemas.microsoft.com/office/powerpoint/2010/main" val="18961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0920"/>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Foundational Knowledge in Reading and Writing</a:t>
              </a:r>
            </a:p>
          </p:txBody>
        </p:sp>
        <p:sp>
          <p:nvSpPr>
            <p:cNvPr id="4" name="TextBox 3">
              <a:extLst>
                <a:ext uri="{FF2B5EF4-FFF2-40B4-BE49-F238E27FC236}">
                  <a16:creationId xmlns:a16="http://schemas.microsoft.com/office/drawing/2014/main" id="{999F5046-4420-4599-8CF4-5F9CE213D7EB}"/>
                </a:ext>
              </a:extLst>
            </p:cNvPr>
            <p:cNvSpPr txBox="1"/>
            <p:nvPr/>
          </p:nvSpPr>
          <p:spPr>
            <a:xfrm>
              <a:off x="6358467" y="626532"/>
              <a:ext cx="406400" cy="369332"/>
            </a:xfrm>
            <a:prstGeom prst="rect">
              <a:avLst/>
            </a:prstGeom>
            <a:grpFill/>
            <a:ln>
              <a:noFill/>
            </a:ln>
          </p:spPr>
          <p:txBody>
            <a:bodyPr wrap="square" rtlCol="0">
              <a:spAutoFit/>
            </a:bodyPr>
            <a:lstStyle/>
            <a:p>
              <a:pPr algn="ctr"/>
              <a:r>
                <a:rPr lang="en-CA" b="1" dirty="0"/>
                <a:t>3</a:t>
              </a:r>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47100"/>
            <a:ext cx="453903" cy="453903"/>
          </a:xfrm>
          <a:prstGeom prst="rect">
            <a:avLst/>
          </a:prstGeom>
        </p:spPr>
      </p:pic>
      <p:sp>
        <p:nvSpPr>
          <p:cNvPr id="7" name="TextBox 6">
            <a:extLst>
              <a:ext uri="{FF2B5EF4-FFF2-40B4-BE49-F238E27FC236}">
                <a16:creationId xmlns:a16="http://schemas.microsoft.com/office/drawing/2014/main" id="{842AC7D7-6007-454C-AAF4-870B531EE810}"/>
              </a:ext>
            </a:extLst>
          </p:cNvPr>
          <p:cNvSpPr txBox="1"/>
          <p:nvPr/>
        </p:nvSpPr>
        <p:spPr>
          <a:xfrm>
            <a:off x="139699" y="657948"/>
            <a:ext cx="6578599" cy="6296660"/>
          </a:xfrm>
          <a:prstGeom prst="rect">
            <a:avLst/>
          </a:prstGeom>
          <a:noFill/>
        </p:spPr>
        <p:txBody>
          <a:bodyPr wrap="square">
            <a:spAutoFit/>
          </a:bodyPr>
          <a:lstStyle/>
          <a:p>
            <a:pPr>
              <a:lnSpc>
                <a:spcPct val="107000"/>
              </a:lnSpc>
            </a:pPr>
            <a:r>
              <a:rPr lang="en-US" sz="1600" b="1" dirty="0">
                <a:effectLst/>
                <a:latin typeface="Calibri" panose="020F0502020204030204" pitchFamily="34" charset="0"/>
                <a:ea typeface="Calibri" panose="020F0502020204030204" pitchFamily="34" charset="0"/>
                <a:cs typeface="Calibri" panose="020F0502020204030204" pitchFamily="34" charset="0"/>
              </a:rPr>
              <a:t>Fundamentals of Phonemic awareness/phonics</a:t>
            </a:r>
          </a:p>
          <a:p>
            <a:pPr>
              <a:lnSpc>
                <a:spcPct val="107000"/>
              </a:lnSpc>
            </a:pPr>
            <a:endParaRPr lang="en-CA" sz="500" dirty="0">
              <a:effectLst/>
              <a:latin typeface="Calibri" panose="020F0502020204030204" pitchFamily="34" charset="0"/>
              <a:ea typeface="Calibri" panose="020F0502020204030204" pitchFamily="34" charset="0"/>
            </a:endParaRPr>
          </a:p>
          <a:p>
            <a:pPr>
              <a:lnSpc>
                <a:spcPct val="107000"/>
              </a:lnSpc>
            </a:pPr>
            <a:r>
              <a:rPr lang="en-US" sz="1600" dirty="0">
                <a:effectLst/>
                <a:latin typeface="Calibri" panose="020F0502020204030204" pitchFamily="34" charset="0"/>
                <a:ea typeface="Calibri" panose="020F0502020204030204" pitchFamily="34" charset="0"/>
                <a:cs typeface="Calibri" panose="020F0502020204030204" pitchFamily="34" charset="0"/>
              </a:rPr>
              <a:t>Reading Rockets: </a:t>
            </a:r>
          </a:p>
          <a:p>
            <a:pPr>
              <a:lnSpc>
                <a:spcPct val="107000"/>
              </a:lnSpc>
            </a:pPr>
            <a:r>
              <a:rPr lang="en-US" sz="1600" dirty="0">
                <a:latin typeface="Calibri" panose="020F0502020204030204" pitchFamily="34" charset="0"/>
                <a:ea typeface="Calibri" panose="020F0502020204030204" pitchFamily="34" charset="0"/>
                <a:cs typeface="Calibri" panose="020F0502020204030204" pitchFamily="34" charset="0"/>
              </a:rPr>
              <a:t>Find resources for print awareness, phonological and phonemic awareness, phonics and decoding, fluency, vocabulary, spelling, comprehension, writing, informal assessment, etc.</a:t>
            </a:r>
            <a:endParaRPr lang="en-CA" sz="1600" dirty="0">
              <a:effectLst/>
              <a:latin typeface="Calibri" panose="020F0502020204030204" pitchFamily="34" charset="0"/>
              <a:ea typeface="Calibri" panose="020F0502020204030204" pitchFamily="34" charset="0"/>
            </a:endParaRPr>
          </a:p>
          <a:p>
            <a:pPr>
              <a:lnSpc>
                <a:spcPct val="107000"/>
              </a:lnSpc>
            </a:pP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http://www.readingrockets.org/teaching/reading-basics</a:t>
            </a:r>
            <a:endPar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altLang="en-US" sz="1600" dirty="0">
                <a:hlinkClick r:id="rId6"/>
              </a:rPr>
              <a:t>http://www.readingrockets.org/teaching/reading-basics/phonemic</a:t>
            </a:r>
            <a:endParaRPr lang="en-US" altLang="en-US" sz="1600" dirty="0"/>
          </a:p>
          <a:p>
            <a:pPr>
              <a:lnSpc>
                <a:spcPct val="107000"/>
              </a:lnSpc>
            </a:pPr>
            <a:endParaRPr lang="en-US" altLang="en-US" sz="500" dirty="0"/>
          </a:p>
          <a:p>
            <a:pPr>
              <a:lnSpc>
                <a:spcPct val="107000"/>
              </a:lnSpc>
            </a:pPr>
            <a:r>
              <a:rPr lang="en-US" sz="1600" dirty="0">
                <a:effectLst/>
                <a:latin typeface="Calibri" panose="020F0502020204030204" pitchFamily="34" charset="0"/>
                <a:ea typeface="Calibri" panose="020F0502020204030204" pitchFamily="34" charset="0"/>
              </a:rPr>
              <a:t>Phonemes:</a:t>
            </a:r>
          </a:p>
          <a:p>
            <a:pPr>
              <a:lnSpc>
                <a:spcPct val="107000"/>
              </a:lnSpc>
            </a:pPr>
            <a:r>
              <a:rPr lang="en-US" sz="1600" dirty="0">
                <a:latin typeface="Calibri" panose="020F0502020204030204" pitchFamily="34" charset="0"/>
                <a:ea typeface="Calibri" panose="020F0502020204030204" pitchFamily="34" charset="0"/>
              </a:rPr>
              <a:t>A comprehensive list of the 44 phonemes found in the English language and examples of variations in their spelling. Student awareness of these phonemes can make spelling easier. Also see Secret Stories below.</a:t>
            </a:r>
            <a:endParaRPr lang="en-US" sz="1600" dirty="0">
              <a:effectLst/>
              <a:latin typeface="Calibri" panose="020F0502020204030204" pitchFamily="34" charset="0"/>
              <a:ea typeface="Calibri" panose="020F0502020204030204" pitchFamily="34" charset="0"/>
            </a:endParaRPr>
          </a:p>
          <a:p>
            <a:pPr>
              <a:lnSpc>
                <a:spcPct val="107000"/>
              </a:lnSpc>
            </a:pPr>
            <a:r>
              <a:rPr lang="en-US" sz="1600" dirty="0">
                <a:hlinkClick r:id="rId7"/>
              </a:rPr>
              <a:t>http://www.dyslexia-reading-well.com/support-files/the-44-phonemes-of-english.pdf</a:t>
            </a:r>
            <a:endParaRPr lang="en-US" sz="1600" dirty="0"/>
          </a:p>
          <a:p>
            <a:pPr>
              <a:lnSpc>
                <a:spcPct val="107000"/>
              </a:lnSpc>
            </a:pPr>
            <a:endParaRPr lang="en-CA" sz="500" dirty="0">
              <a:effectLst/>
              <a:latin typeface="Calibri" panose="020F0502020204030204" pitchFamily="34" charset="0"/>
              <a:ea typeface="Calibri" panose="020F0502020204030204" pitchFamily="34" charset="0"/>
            </a:endParaRPr>
          </a:p>
          <a:p>
            <a:pPr>
              <a:lnSpc>
                <a:spcPct val="107000"/>
              </a:lnSpc>
            </a:pPr>
            <a:r>
              <a:rPr lang="en-US" sz="1600" dirty="0">
                <a:effectLst/>
                <a:latin typeface="Calibri" panose="020F0502020204030204" pitchFamily="34" charset="0"/>
                <a:ea typeface="Calibri" panose="020F0502020204030204" pitchFamily="34" charset="0"/>
                <a:cs typeface="Calibri" panose="020F0502020204030204" pitchFamily="34" charset="0"/>
              </a:rPr>
              <a:t>Balanced Literacy Diet Website:</a:t>
            </a:r>
          </a:p>
          <a:p>
            <a:pPr>
              <a:lnSpc>
                <a:spcPct val="107000"/>
              </a:lnSpc>
            </a:pPr>
            <a:r>
              <a:rPr lang="en-US" sz="1600" dirty="0">
                <a:latin typeface="Calibri" panose="020F0502020204030204" pitchFamily="34" charset="0"/>
                <a:ea typeface="Calibri" panose="020F0502020204030204" pitchFamily="34" charset="0"/>
                <a:cs typeface="Calibri" panose="020F0502020204030204" pitchFamily="34" charset="0"/>
              </a:rPr>
              <a:t>Phonemic awareness is the ability to understand that the sounds of spoken language work together to make words. Find resources for teaching and assessing phonemic awareness here.</a:t>
            </a:r>
            <a:endParaRPr lang="en-CA" sz="1600" dirty="0">
              <a:effectLst/>
              <a:latin typeface="Calibri" panose="020F0502020204030204" pitchFamily="34" charset="0"/>
              <a:ea typeface="Calibri" panose="020F0502020204030204" pitchFamily="34" charset="0"/>
            </a:endParaRPr>
          </a:p>
          <a:p>
            <a:pPr>
              <a:lnSpc>
                <a:spcPct val="107000"/>
              </a:lnSpc>
            </a:pP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https://www.oise.utoronto.ca/balancedliteracydiet/Phonemic_Awareness.html</a:t>
            </a:r>
            <a:endPar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n-CA" sz="500" dirty="0">
              <a:effectLst/>
              <a:latin typeface="Calibri" panose="020F0502020204030204" pitchFamily="34" charset="0"/>
              <a:ea typeface="Calibri" panose="020F0502020204030204" pitchFamily="34" charset="0"/>
            </a:endParaRPr>
          </a:p>
          <a:p>
            <a:pPr>
              <a:lnSpc>
                <a:spcPct val="107000"/>
              </a:lnSpc>
            </a:pPr>
            <a:r>
              <a:rPr lang="en-US" sz="1600" dirty="0">
                <a:effectLst/>
                <a:latin typeface="Calibri" panose="020F0502020204030204" pitchFamily="34" charset="0"/>
                <a:ea typeface="Calibri" panose="020F0502020204030204" pitchFamily="34" charset="0"/>
                <a:cs typeface="Calibri" panose="020F0502020204030204" pitchFamily="34" charset="0"/>
              </a:rPr>
              <a:t>Sight Word list:</a:t>
            </a:r>
          </a:p>
          <a:p>
            <a:pPr>
              <a:lnSpc>
                <a:spcPct val="107000"/>
              </a:lnSpc>
            </a:pPr>
            <a:r>
              <a:rPr lang="en-US" sz="1600" dirty="0">
                <a:latin typeface="Calibri" panose="020F0502020204030204" pitchFamily="34" charset="0"/>
                <a:ea typeface="Calibri" panose="020F0502020204030204" pitchFamily="34" charset="0"/>
                <a:cs typeface="Calibri" panose="020F0502020204030204" pitchFamily="34" charset="0"/>
              </a:rPr>
              <a:t>Lists Dolch word lists by grade. Includes lessons, flashcards, and games.</a:t>
            </a:r>
            <a:endParaRPr lang="en-CA" sz="1600" dirty="0">
              <a:effectLst/>
              <a:latin typeface="Calibri" panose="020F0502020204030204" pitchFamily="34" charset="0"/>
              <a:ea typeface="Calibri" panose="020F0502020204030204" pitchFamily="34" charset="0"/>
            </a:endParaRPr>
          </a:p>
          <a:p>
            <a:pPr>
              <a:lnSpc>
                <a:spcPct val="107000"/>
              </a:lnSpc>
            </a:pP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http://www.sightwords.com/sight-words/dolch/</a:t>
            </a:r>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pPr>
            <a:endParaRPr lang="en-CA" sz="5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5412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0920"/>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Foundational Knowledge in Reading and Writing</a:t>
              </a:r>
            </a:p>
          </p:txBody>
        </p:sp>
        <p:sp>
          <p:nvSpPr>
            <p:cNvPr id="4" name="TextBox 3">
              <a:extLst>
                <a:ext uri="{FF2B5EF4-FFF2-40B4-BE49-F238E27FC236}">
                  <a16:creationId xmlns:a16="http://schemas.microsoft.com/office/drawing/2014/main" id="{999F5046-4420-4599-8CF4-5F9CE213D7EB}"/>
                </a:ext>
              </a:extLst>
            </p:cNvPr>
            <p:cNvSpPr txBox="1"/>
            <p:nvPr/>
          </p:nvSpPr>
          <p:spPr>
            <a:xfrm>
              <a:off x="6358467" y="626532"/>
              <a:ext cx="406400" cy="369332"/>
            </a:xfrm>
            <a:prstGeom prst="rect">
              <a:avLst/>
            </a:prstGeom>
            <a:grpFill/>
            <a:ln>
              <a:noFill/>
            </a:ln>
          </p:spPr>
          <p:txBody>
            <a:bodyPr wrap="square" rtlCol="0">
              <a:spAutoFit/>
            </a:bodyPr>
            <a:lstStyle/>
            <a:p>
              <a:pPr algn="ctr"/>
              <a:r>
                <a:rPr lang="en-US" b="1" dirty="0"/>
                <a:t>4</a:t>
              </a:r>
              <a:endParaRPr lang="en-CA" b="1" dirty="0"/>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47100"/>
            <a:ext cx="453903" cy="453903"/>
          </a:xfrm>
          <a:prstGeom prst="rect">
            <a:avLst/>
          </a:prstGeom>
        </p:spPr>
      </p:pic>
      <p:sp>
        <p:nvSpPr>
          <p:cNvPr id="7" name="TextBox 6">
            <a:extLst>
              <a:ext uri="{FF2B5EF4-FFF2-40B4-BE49-F238E27FC236}">
                <a16:creationId xmlns:a16="http://schemas.microsoft.com/office/drawing/2014/main" id="{842AC7D7-6007-454C-AAF4-870B531EE810}"/>
              </a:ext>
            </a:extLst>
          </p:cNvPr>
          <p:cNvSpPr txBox="1"/>
          <p:nvPr/>
        </p:nvSpPr>
        <p:spPr>
          <a:xfrm>
            <a:off x="139699" y="657948"/>
            <a:ext cx="6578599" cy="8215519"/>
          </a:xfrm>
          <a:prstGeom prst="rect">
            <a:avLst/>
          </a:prstGeom>
          <a:noFill/>
        </p:spPr>
        <p:txBody>
          <a:bodyPr wrap="square">
            <a:spAutoFit/>
          </a:bodyPr>
          <a:lstStyle/>
          <a:p>
            <a:pPr>
              <a:lnSpc>
                <a:spcPct val="107000"/>
              </a:lnSpc>
            </a:pPr>
            <a:r>
              <a:rPr lang="en-US" sz="1600" b="1" dirty="0">
                <a:effectLst/>
                <a:latin typeface="Calibri" panose="020F0502020204030204" pitchFamily="34" charset="0"/>
                <a:ea typeface="Calibri" panose="020F0502020204030204" pitchFamily="34" charset="0"/>
                <a:cs typeface="Calibri" panose="020F0502020204030204" pitchFamily="34" charset="0"/>
              </a:rPr>
              <a:t>Phonemic Awareness/Phonics resource</a:t>
            </a:r>
          </a:p>
          <a:p>
            <a:pPr>
              <a:lnSpc>
                <a:spcPct val="107000"/>
              </a:lnSpc>
            </a:pPr>
            <a:endParaRPr lang="en-CA" sz="500" dirty="0">
              <a:effectLst/>
              <a:latin typeface="Calibri" panose="020F0502020204030204" pitchFamily="34" charset="0"/>
              <a:ea typeface="Calibri" panose="020F0502020204030204" pitchFamily="34" charset="0"/>
            </a:endParaRPr>
          </a:p>
          <a:p>
            <a:pPr>
              <a:lnSpc>
                <a:spcPct val="107000"/>
              </a:lnSpc>
            </a:pPr>
            <a:r>
              <a:rPr lang="en-US" sz="1600" dirty="0">
                <a:effectLst/>
                <a:latin typeface="Calibri" panose="020F0502020204030204" pitchFamily="34" charset="0"/>
                <a:ea typeface="Calibri" panose="020F0502020204030204" pitchFamily="34" charset="0"/>
                <a:cs typeface="Calibri" panose="020F0502020204030204" pitchFamily="34" charset="0"/>
              </a:rPr>
              <a:t>Secret Stories:</a:t>
            </a:r>
          </a:p>
          <a:p>
            <a:pPr>
              <a:lnSpc>
                <a:spcPct val="107000"/>
              </a:lnSpc>
            </a:pPr>
            <a:r>
              <a:rPr lang="en-US" sz="1600" dirty="0">
                <a:latin typeface="Calibri" panose="020F0502020204030204" pitchFamily="34" charset="0"/>
                <a:ea typeface="Calibri" panose="020F0502020204030204" pitchFamily="34" charset="0"/>
                <a:cs typeface="Calibri" panose="020F0502020204030204" pitchFamily="34" charset="0"/>
              </a:rPr>
              <a:t>Katie Garner brings a new way for students to decode the English language with exciting stories that are easy for students to remember.</a:t>
            </a:r>
            <a:endParaRPr lang="en-CA" sz="1600" dirty="0">
              <a:effectLst/>
              <a:latin typeface="Calibri" panose="020F0502020204030204" pitchFamily="34" charset="0"/>
              <a:ea typeface="Calibri" panose="020F0502020204030204" pitchFamily="34" charset="0"/>
            </a:endParaRPr>
          </a:p>
          <a:p>
            <a:pPr>
              <a:lnSpc>
                <a:spcPct val="107000"/>
              </a:lnSpc>
            </a:pPr>
            <a:r>
              <a:rPr lang="en-US" sz="1600" u="sng"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5"/>
              </a:rPr>
              <a:t>https://www.youtube.com/watch?v=f2LEpxXhHHE</a:t>
            </a:r>
            <a:endParaRPr lang="en-US" sz="1600" u="sng"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600" dirty="0">
                <a:latin typeface="Calibri" panose="020F0502020204030204" pitchFamily="34" charset="0"/>
                <a:ea typeface="Calibri" panose="020F0502020204030204" pitchFamily="34" charset="0"/>
                <a:cs typeface="Calibri" panose="020F0502020204030204" pitchFamily="34" charset="0"/>
              </a:rPr>
              <a:t>Secret Stories Scripts:</a:t>
            </a:r>
          </a:p>
          <a:p>
            <a:pPr>
              <a:lnSpc>
                <a:spcPct val="107000"/>
              </a:lnSpc>
            </a:pPr>
            <a:r>
              <a:rPr lang="en-US" sz="1600" dirty="0">
                <a:effectLst/>
                <a:latin typeface="Calibri" panose="020F0502020204030204" pitchFamily="34" charset="0"/>
                <a:ea typeface="Calibri" panose="020F0502020204030204" pitchFamily="34" charset="0"/>
                <a:cs typeface="Calibri" panose="020F0502020204030204" pitchFamily="34" charset="0"/>
                <a:hlinkClick r:id="rId6"/>
              </a:rPr>
              <a:t>https://docs.google.com/document/d/1uN7HG3xy2h0iF82KR4lIoYKQb7PhPujO/edit?usp=sharing&amp;ouid=107888366066094725107&amp;rtpof=true&amp;sd=true</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600" dirty="0">
                <a:latin typeface="Calibri" panose="020F0502020204030204" pitchFamily="34" charset="0"/>
                <a:ea typeface="Calibri" panose="020F0502020204030204" pitchFamily="34" charset="0"/>
                <a:cs typeface="Calibri" panose="020F0502020204030204" pitchFamily="34" charset="0"/>
              </a:rPr>
              <a:t>The Better Alphabet Song: </a:t>
            </a:r>
          </a:p>
          <a:p>
            <a:pPr>
              <a:lnSpc>
                <a:spcPct val="107000"/>
              </a:lnSpc>
            </a:pPr>
            <a:r>
              <a:rPr lang="en-US" sz="1600" dirty="0">
                <a:latin typeface="Calibri" panose="020F0502020204030204" pitchFamily="34" charset="0"/>
                <a:ea typeface="Calibri" panose="020F0502020204030204" pitchFamily="34" charset="0"/>
                <a:cs typeface="Calibri" panose="020F0502020204030204" pitchFamily="34" charset="0"/>
              </a:rPr>
              <a:t>Based on the more commonly used alphabet sounds. </a:t>
            </a:r>
          </a:p>
          <a:p>
            <a:pPr>
              <a:lnSpc>
                <a:spcPct val="107000"/>
              </a:lnSpc>
            </a:pPr>
            <a:r>
              <a:rPr lang="en-US" sz="1600" dirty="0">
                <a:solidFill>
                  <a:srgbClr val="0563C1"/>
                </a:solidFill>
                <a:hlinkClick r:id="rId5">
                  <a:extLst>
                    <a:ext uri="{A12FA001-AC4F-418D-AE19-62706E023703}">
                      <ahyp:hlinkClr xmlns:ahyp="http://schemas.microsoft.com/office/drawing/2018/hyperlinkcolor" val="tx"/>
                    </a:ext>
                  </a:extLst>
                </a:hlinkClick>
              </a:rPr>
              <a:t>https://www.youtube.com/watch?v=f2LEpxXhHHE</a:t>
            </a:r>
            <a:endParaRPr lang="en-US" sz="1600" dirty="0">
              <a:solidFill>
                <a:srgbClr val="0563C1"/>
              </a:solidFill>
            </a:endParaRPr>
          </a:p>
          <a:p>
            <a:pPr>
              <a:lnSpc>
                <a:spcPct val="107000"/>
              </a:lnSpc>
            </a:pPr>
            <a:endParaRPr lang="en-US" sz="500" dirty="0">
              <a:solidFill>
                <a:srgbClr val="0563C1"/>
              </a:solidFill>
            </a:endParaRPr>
          </a:p>
          <a:p>
            <a:pPr>
              <a:lnSpc>
                <a:spcPct val="107000"/>
              </a:lnSpc>
            </a:pPr>
            <a:r>
              <a:rPr lang="en-US" sz="1600" dirty="0"/>
              <a:t>The Science of Reading:</a:t>
            </a:r>
          </a:p>
          <a:p>
            <a:pPr>
              <a:lnSpc>
                <a:spcPct val="107000"/>
              </a:lnSpc>
            </a:pPr>
            <a:r>
              <a:rPr lang="en-US" sz="1600" dirty="0"/>
              <a:t>The research of the reading experts and comparing balanced literacy and phonics strategies.</a:t>
            </a:r>
          </a:p>
          <a:p>
            <a:pPr>
              <a:lnSpc>
                <a:spcPct val="107000"/>
              </a:lnSpc>
            </a:pPr>
            <a:r>
              <a:rPr lang="en-CA" sz="1600" dirty="0">
                <a:hlinkClick r:id="rId7"/>
              </a:rPr>
              <a:t>https://www.scilearn.com/the-science-of-reading-the-basics-and-beyond/</a:t>
            </a:r>
            <a:endParaRPr lang="en-CA" sz="1600" dirty="0"/>
          </a:p>
          <a:p>
            <a:pPr>
              <a:lnSpc>
                <a:spcPct val="107000"/>
              </a:lnSpc>
            </a:pPr>
            <a:endParaRPr lang="en-US" sz="500" b="1" dirty="0">
              <a:effectLst/>
              <a:latin typeface="Calibri" panose="020F0502020204030204" pitchFamily="34" charset="0"/>
              <a:ea typeface="Calibri" panose="020F0502020204030204" pitchFamily="34" charset="0"/>
            </a:endParaRPr>
          </a:p>
          <a:p>
            <a:r>
              <a:rPr lang="en-US" sz="1600" b="1" dirty="0">
                <a:effectLst/>
                <a:latin typeface="Calibri" panose="020F0502020204030204" pitchFamily="34" charset="0"/>
                <a:ea typeface="Calibri" panose="020F0502020204030204" pitchFamily="34" charset="0"/>
              </a:rPr>
              <a:t>Writing Pedagogy</a:t>
            </a:r>
          </a:p>
          <a:p>
            <a:endParaRPr lang="en-US" sz="500" b="1" dirty="0">
              <a:latin typeface="Calibri" panose="020F0502020204030204" pitchFamily="34" charset="0"/>
              <a:ea typeface="Calibri" panose="020F0502020204030204" pitchFamily="34" charset="0"/>
              <a:cs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Writer’s Workshop </a:t>
            </a:r>
            <a:r>
              <a:rPr lang="en-US" sz="1600" dirty="0">
                <a:latin typeface="Calibri" panose="020F0502020204030204" pitchFamily="34" charset="0"/>
                <a:ea typeface="Calibri" panose="020F0502020204030204" pitchFamily="34" charset="0"/>
                <a:cs typeface="Calibri" panose="020F0502020204030204" pitchFamily="34" charset="0"/>
              </a:rPr>
              <a:t>example used in a Kindergarten classroom. </a:t>
            </a:r>
          </a:p>
          <a:p>
            <a:r>
              <a:rPr lang="en-US" sz="1600" dirty="0">
                <a:latin typeface="Calibri" panose="020F0502020204030204" pitchFamily="34" charset="0"/>
                <a:ea typeface="Calibri" panose="020F0502020204030204" pitchFamily="34" charset="0"/>
                <a:cs typeface="Calibri" panose="020F0502020204030204" pitchFamily="34" charset="0"/>
              </a:rPr>
              <a:t>The teacher uses modelling of how to sound out words, use brave writing, use dialogue in a story, and so much more.</a:t>
            </a:r>
            <a:endParaRPr lang="en-CA" sz="1600" dirty="0">
              <a:effectLst/>
              <a:latin typeface="Calibri" panose="020F0502020204030204" pitchFamily="34" charset="0"/>
              <a:ea typeface="Calibri" panose="020F0502020204030204" pitchFamily="34" charset="0"/>
            </a:endParaRPr>
          </a:p>
          <a:p>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https://www.youtube.com/watch?v=uI2LBpCwyOE</a:t>
            </a:r>
            <a:endPar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5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Cult of Pedagogy Podcast #101:</a:t>
            </a:r>
          </a:p>
          <a:p>
            <a:r>
              <a:rPr lang="en-US" sz="1600" dirty="0">
                <a:effectLst/>
                <a:latin typeface="Calibri" panose="020F0502020204030204" pitchFamily="34" charset="0"/>
                <a:ea typeface="Calibri" panose="020F0502020204030204" pitchFamily="34" charset="0"/>
                <a:cs typeface="Calibri" panose="020F0502020204030204" pitchFamily="34" charset="0"/>
              </a:rPr>
              <a:t> A step-by-step plan for teaching narrative writing that includes examples for student choice in writing.</a:t>
            </a:r>
            <a:endParaRPr lang="en-CA" sz="1600" dirty="0">
              <a:effectLst/>
              <a:latin typeface="Calibri" panose="020F0502020204030204" pitchFamily="34" charset="0"/>
              <a:ea typeface="Calibri" panose="020F0502020204030204" pitchFamily="34" charset="0"/>
            </a:endParaRPr>
          </a:p>
          <a:p>
            <a:r>
              <a:rPr lang="en-US" sz="1600" u="sng"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9"/>
              </a:rPr>
              <a:t>https://www.cultofpedagogy.com/narrative-writing/</a:t>
            </a:r>
            <a:endParaRPr lang="en-US" sz="1600" u="sng"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endParaRPr lang="en-CA" sz="5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ARPDC Writing Guide:</a:t>
            </a:r>
          </a:p>
          <a:p>
            <a:r>
              <a:rPr lang="en-US" sz="1600" dirty="0">
                <a:latin typeface="Calibri" panose="020F0502020204030204" pitchFamily="34" charset="0"/>
                <a:ea typeface="Calibri" panose="020F0502020204030204" pitchFamily="34" charset="0"/>
                <a:cs typeface="Calibri" panose="020F0502020204030204" pitchFamily="34" charset="0"/>
              </a:rPr>
              <a:t>P</a:t>
            </a:r>
            <a:r>
              <a:rPr lang="en-US" sz="1600" dirty="0">
                <a:effectLst/>
                <a:latin typeface="Calibri" panose="020F0502020204030204" pitchFamily="34" charset="0"/>
                <a:ea typeface="Calibri" panose="020F0502020204030204" pitchFamily="34" charset="0"/>
                <a:cs typeface="Calibri" panose="020F0502020204030204" pitchFamily="34" charset="0"/>
              </a:rPr>
              <a:t>ractical (and amazing) ideas on how to encourage students to write through mini-lessons, independent writing, guided writing, conferencing, and sharing/author’s chair.</a:t>
            </a:r>
            <a:endParaRPr lang="en-CA" sz="1600" dirty="0">
              <a:effectLst/>
              <a:latin typeface="Calibri" panose="020F0502020204030204" pitchFamily="34" charset="0"/>
              <a:ea typeface="Calibri" panose="020F0502020204030204" pitchFamily="34" charset="0"/>
            </a:endParaRPr>
          </a:p>
          <a:p>
            <a:r>
              <a:rPr lang="en-US"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0"/>
              </a:rPr>
              <a:t>https://arpdcresources.ca/wp-content/uploads/2017/03/Writing-20Mar17.pdf</a:t>
            </a:r>
            <a:endParaRPr lang="en-US"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244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0920"/>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Foundational Knowledge in Reading and Writing</a:t>
              </a:r>
            </a:p>
          </p:txBody>
        </p:sp>
        <p:sp>
          <p:nvSpPr>
            <p:cNvPr id="4" name="TextBox 3">
              <a:extLst>
                <a:ext uri="{FF2B5EF4-FFF2-40B4-BE49-F238E27FC236}">
                  <a16:creationId xmlns:a16="http://schemas.microsoft.com/office/drawing/2014/main" id="{999F5046-4420-4599-8CF4-5F9CE213D7EB}"/>
                </a:ext>
              </a:extLst>
            </p:cNvPr>
            <p:cNvSpPr txBox="1"/>
            <p:nvPr/>
          </p:nvSpPr>
          <p:spPr>
            <a:xfrm>
              <a:off x="6358467" y="626532"/>
              <a:ext cx="406400" cy="369332"/>
            </a:xfrm>
            <a:prstGeom prst="rect">
              <a:avLst/>
            </a:prstGeom>
            <a:grpFill/>
            <a:ln>
              <a:noFill/>
            </a:ln>
          </p:spPr>
          <p:txBody>
            <a:bodyPr wrap="square" rtlCol="0">
              <a:spAutoFit/>
            </a:bodyPr>
            <a:lstStyle/>
            <a:p>
              <a:pPr algn="ctr"/>
              <a:r>
                <a:rPr lang="en-US" b="1" dirty="0"/>
                <a:t>5</a:t>
              </a:r>
              <a:endParaRPr lang="en-CA" b="1" dirty="0"/>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47100"/>
            <a:ext cx="453903" cy="453903"/>
          </a:xfrm>
          <a:prstGeom prst="rect">
            <a:avLst/>
          </a:prstGeom>
        </p:spPr>
      </p:pic>
      <p:sp>
        <p:nvSpPr>
          <p:cNvPr id="7" name="TextBox 6">
            <a:extLst>
              <a:ext uri="{FF2B5EF4-FFF2-40B4-BE49-F238E27FC236}">
                <a16:creationId xmlns:a16="http://schemas.microsoft.com/office/drawing/2014/main" id="{842AC7D7-6007-454C-AAF4-870B531EE810}"/>
              </a:ext>
            </a:extLst>
          </p:cNvPr>
          <p:cNvSpPr txBox="1"/>
          <p:nvPr/>
        </p:nvSpPr>
        <p:spPr>
          <a:xfrm>
            <a:off x="139699" y="657948"/>
            <a:ext cx="6578599" cy="7771358"/>
          </a:xfrm>
          <a:prstGeom prst="rect">
            <a:avLst/>
          </a:prstGeom>
          <a:noFill/>
        </p:spPr>
        <p:txBody>
          <a:bodyPr wrap="square">
            <a:spAutoFit/>
          </a:bodyPr>
          <a:lstStyle/>
          <a:p>
            <a:r>
              <a:rPr lang="en-US" sz="1600" b="1" dirty="0">
                <a:effectLst/>
                <a:latin typeface="Calibri" panose="020F0502020204030204" pitchFamily="34" charset="0"/>
                <a:ea typeface="Calibri" panose="020F0502020204030204" pitchFamily="34" charset="0"/>
                <a:cs typeface="Calibri" panose="020F0502020204030204" pitchFamily="34" charset="0"/>
              </a:rPr>
              <a:t>Foundations of Writing</a:t>
            </a:r>
          </a:p>
          <a:p>
            <a:endParaRPr lang="en-US" sz="500" b="1" dirty="0">
              <a:effectLst/>
              <a:latin typeface="Calibri" panose="020F0502020204030204" pitchFamily="34" charset="0"/>
              <a:ea typeface="Calibri" panose="020F0502020204030204" pitchFamily="34" charset="0"/>
              <a:cs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Balanced Literacy:</a:t>
            </a:r>
          </a:p>
          <a:p>
            <a:r>
              <a:rPr lang="en-US" sz="1600" dirty="0">
                <a:latin typeface="Calibri" panose="020F0502020204030204" pitchFamily="34" charset="0"/>
                <a:ea typeface="Calibri" panose="020F0502020204030204" pitchFamily="34" charset="0"/>
                <a:cs typeface="Calibri" panose="020F0502020204030204" pitchFamily="34" charset="0"/>
              </a:rPr>
              <a:t>An overview of writing processes and strategies, including teaching, assessing, and other resources.</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https://www.oise.utoronto.ca/balancedliteracydiet/Writing_Processes_Strategies.html</a:t>
            </a:r>
            <a:endPar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5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First Steps Writing Resource Book (download):</a:t>
            </a:r>
          </a:p>
          <a:p>
            <a:r>
              <a:rPr lang="en-US" sz="1600" dirty="0">
                <a:latin typeface="Calibri" panose="020F0502020204030204" pitchFamily="34" charset="0"/>
                <a:ea typeface="Calibri" panose="020F0502020204030204" pitchFamily="34" charset="0"/>
                <a:cs typeface="Calibri" panose="020F0502020204030204" pitchFamily="34" charset="0"/>
              </a:rPr>
              <a:t>Explicit teaching of writing through instructional procedures, different forms of writing, conventions, and processes and strategies.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http://det.wa.edu.au/stepsresources/detcms/navigation/first-steps-literacy/</a:t>
            </a:r>
            <a:endPar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5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Writing Programs</a:t>
            </a:r>
          </a:p>
          <a:p>
            <a:endParaRPr lang="en-US" sz="500" b="1" dirty="0">
              <a:latin typeface="Calibri" panose="020F0502020204030204" pitchFamily="34" charset="0"/>
              <a:ea typeface="Calibri" panose="020F0502020204030204" pitchFamily="34" charset="0"/>
              <a:cs typeface="Calibri" panose="020F0502020204030204" pitchFamily="34" charset="0"/>
            </a:endParaRPr>
          </a:p>
          <a:p>
            <a:r>
              <a:rPr lang="en-CA" sz="1600" dirty="0">
                <a:latin typeface="Calibri" panose="020F0502020204030204" pitchFamily="34" charset="0"/>
                <a:ea typeface="Calibri" panose="020F0502020204030204" pitchFamily="34" charset="0"/>
              </a:rPr>
              <a:t>6+1 Traits of Writing:</a:t>
            </a:r>
          </a:p>
          <a:p>
            <a:r>
              <a:rPr lang="en-CA" sz="1600" dirty="0">
                <a:latin typeface="Calibri" panose="020F0502020204030204" pitchFamily="34" charset="0"/>
                <a:ea typeface="Calibri" panose="020F0502020204030204" pitchFamily="34" charset="0"/>
              </a:rPr>
              <a:t>Kristina Smekens introduces her 6 traits; ideas, organization, voice, word choice, sentence fluency, and conventions. The +1 is presentation. Tons of resources and lesson ideas here.</a:t>
            </a:r>
          </a:p>
          <a:p>
            <a:r>
              <a:rPr lang="en-CA" sz="1600" dirty="0">
                <a:latin typeface="Calibri" panose="020F0502020204030204" pitchFamily="34" charset="0"/>
                <a:ea typeface="Calibri" panose="020F0502020204030204" pitchFamily="34" charset="0"/>
                <a:hlinkClick r:id="rId7"/>
              </a:rPr>
              <a:t>https://www.smekenseducation.com/6-traits-of-writing/</a:t>
            </a:r>
            <a:endParaRPr lang="en-CA" sz="1600" dirty="0">
              <a:latin typeface="Calibri" panose="020F0502020204030204" pitchFamily="34" charset="0"/>
              <a:ea typeface="Calibri" panose="020F0502020204030204" pitchFamily="34" charset="0"/>
            </a:endParaRPr>
          </a:p>
          <a:p>
            <a:endParaRPr lang="en-US" sz="500" dirty="0"/>
          </a:p>
          <a:p>
            <a:r>
              <a:rPr lang="en-US" sz="1600" dirty="0">
                <a:effectLst/>
                <a:latin typeface="Calibri" panose="020F0502020204030204" pitchFamily="34" charset="0"/>
                <a:ea typeface="Calibri" panose="020F0502020204030204" pitchFamily="34" charset="0"/>
              </a:rPr>
              <a:t>The Daily Five:</a:t>
            </a:r>
          </a:p>
          <a:p>
            <a:r>
              <a:rPr lang="en-US" sz="1600" dirty="0">
                <a:latin typeface="Calibri" panose="020F0502020204030204" pitchFamily="34" charset="0"/>
                <a:ea typeface="Calibri" panose="020F0502020204030204" pitchFamily="34" charset="0"/>
              </a:rPr>
              <a:t>1. Read to self 2. Work on writing 3. Read to someone 4. Word work 5. Listen to reading. Resources available to launch this writing program in your classroom.</a:t>
            </a:r>
          </a:p>
          <a:p>
            <a:r>
              <a:rPr lang="en-US" sz="1600" dirty="0">
                <a:latin typeface="Calibri" panose="020F0502020204030204" pitchFamily="34" charset="0"/>
                <a:hlinkClick r:id="rId8"/>
              </a:rPr>
              <a:t>https://www.thedailycafe.com/daily-5</a:t>
            </a:r>
            <a:endParaRPr lang="en-US" sz="1600" dirty="0">
              <a:latin typeface="Calibri" panose="020F0502020204030204" pitchFamily="34" charset="0"/>
            </a:endParaRPr>
          </a:p>
          <a:p>
            <a:endParaRPr lang="en-US" sz="500" b="1" dirty="0">
              <a:latin typeface="Calibri" panose="020F0502020204030204" pitchFamily="34" charset="0"/>
            </a:endParaRPr>
          </a:p>
          <a:p>
            <a:r>
              <a:rPr lang="en-US" sz="1600" dirty="0">
                <a:effectLst/>
                <a:latin typeface="Calibri" panose="020F0502020204030204" pitchFamily="34" charset="0"/>
                <a:ea typeface="Calibri" panose="020F0502020204030204" pitchFamily="34" charset="0"/>
              </a:rPr>
              <a:t>Units of Study:</a:t>
            </a:r>
          </a:p>
          <a:p>
            <a:r>
              <a:rPr lang="en-US" sz="1600" dirty="0">
                <a:latin typeface="Calibri" panose="020F0502020204030204" pitchFamily="34" charset="0"/>
                <a:ea typeface="Calibri" panose="020F0502020204030204" pitchFamily="34" charset="0"/>
              </a:rPr>
              <a:t>Lucy Calkins. A balanced approach to literacy to support explicit instruction in writing for elementary students.</a:t>
            </a:r>
            <a:endParaRPr lang="en-US" sz="1600" dirty="0">
              <a:effectLst/>
              <a:latin typeface="Calibri" panose="020F0502020204030204" pitchFamily="34" charset="0"/>
              <a:ea typeface="Calibri" panose="020F0502020204030204" pitchFamily="34" charset="0"/>
            </a:endParaRPr>
          </a:p>
          <a:p>
            <a:r>
              <a:rPr lang="en-US" sz="1600" dirty="0">
                <a:hlinkClick r:id="rId9"/>
              </a:rPr>
              <a:t>https://www.unitsofstudy.com/k5writing/</a:t>
            </a:r>
            <a:endParaRPr lang="en-US" sz="1600" dirty="0"/>
          </a:p>
          <a:p>
            <a:endParaRPr lang="en-US" sz="500" b="1" dirty="0">
              <a:latin typeface="Calibri" panose="020F0502020204030204" pitchFamily="34" charset="0"/>
            </a:endParaRPr>
          </a:p>
          <a:p>
            <a:r>
              <a:rPr lang="en-US" sz="1600" dirty="0">
                <a:effectLst/>
                <a:latin typeface="Calibri" panose="020F0502020204030204" pitchFamily="34" charset="0"/>
                <a:ea typeface="Calibri" panose="020F0502020204030204" pitchFamily="34" charset="0"/>
              </a:rPr>
              <a:t>Writing Essentials:</a:t>
            </a:r>
          </a:p>
          <a:p>
            <a:r>
              <a:rPr lang="en-US" sz="1600" dirty="0">
                <a:latin typeface="Calibri" panose="020F0502020204030204" pitchFamily="34" charset="0"/>
                <a:ea typeface="Calibri" panose="020F0502020204030204" pitchFamily="34" charset="0"/>
              </a:rPr>
              <a:t>Regie Routman. Tons of resources available to help simplify writing instruction in the elementary classroom.</a:t>
            </a:r>
            <a:endParaRPr lang="en-US" sz="1600" dirty="0">
              <a:effectLst/>
              <a:latin typeface="Calibri" panose="020F0502020204030204" pitchFamily="34" charset="0"/>
              <a:ea typeface="Calibri" panose="020F0502020204030204" pitchFamily="34" charset="0"/>
            </a:endParaRPr>
          </a:p>
          <a:p>
            <a:r>
              <a:rPr lang="en-US" sz="1600" dirty="0">
                <a:hlinkClick r:id="rId10"/>
              </a:rPr>
              <a:t>https://www.regieroutman.org/</a:t>
            </a:r>
            <a:endParaRPr lang="en-US" sz="1600" dirty="0"/>
          </a:p>
        </p:txBody>
      </p:sp>
    </p:spTree>
    <p:extLst>
      <p:ext uri="{BB962C8B-B14F-4D97-AF65-F5344CB8AC3E}">
        <p14:creationId xmlns:p14="http://schemas.microsoft.com/office/powerpoint/2010/main" val="402048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E28073-2C14-4FD9-B61D-E0833A4911F5}"/>
              </a:ext>
            </a:extLst>
          </p:cNvPr>
          <p:cNvGrpSpPr/>
          <p:nvPr/>
        </p:nvGrpSpPr>
        <p:grpSpPr>
          <a:xfrm>
            <a:off x="139700" y="180920"/>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AEA17ED-1296-4F76-AF5D-6EDFFEACE805}"/>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Foundational Knowledge in Reading and Writing</a:t>
              </a:r>
            </a:p>
          </p:txBody>
        </p:sp>
        <p:sp>
          <p:nvSpPr>
            <p:cNvPr id="4" name="TextBox 3">
              <a:extLst>
                <a:ext uri="{FF2B5EF4-FFF2-40B4-BE49-F238E27FC236}">
                  <a16:creationId xmlns:a16="http://schemas.microsoft.com/office/drawing/2014/main" id="{E9081BDA-4EDD-4165-81A9-5DF3016CA59E}"/>
                </a:ext>
              </a:extLst>
            </p:cNvPr>
            <p:cNvSpPr txBox="1"/>
            <p:nvPr/>
          </p:nvSpPr>
          <p:spPr>
            <a:xfrm>
              <a:off x="6358467" y="626532"/>
              <a:ext cx="406400" cy="369332"/>
            </a:xfrm>
            <a:prstGeom prst="rect">
              <a:avLst/>
            </a:prstGeom>
            <a:grpFill/>
            <a:ln>
              <a:noFill/>
            </a:ln>
          </p:spPr>
          <p:txBody>
            <a:bodyPr wrap="square" rtlCol="0">
              <a:spAutoFit/>
            </a:bodyPr>
            <a:lstStyle/>
            <a:p>
              <a:pPr algn="ctr"/>
              <a:r>
                <a:rPr lang="en-US" b="1" dirty="0"/>
                <a:t>6</a:t>
              </a:r>
              <a:endParaRPr lang="en-CA" b="1" dirty="0"/>
            </a:p>
          </p:txBody>
        </p:sp>
      </p:grpSp>
      <p:pic>
        <p:nvPicPr>
          <p:cNvPr id="5" name="Graphic 4" descr="Open book with solid fill">
            <a:hlinkClick r:id="rId2" action="ppaction://hlinksldjump"/>
            <a:extLst>
              <a:ext uri="{FF2B5EF4-FFF2-40B4-BE49-F238E27FC236}">
                <a16:creationId xmlns:a16="http://schemas.microsoft.com/office/drawing/2014/main" id="{314DE49F-BA48-4A19-8CF3-1AA40AFC3A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38633"/>
            <a:ext cx="453903" cy="453903"/>
          </a:xfrm>
          <a:prstGeom prst="rect">
            <a:avLst/>
          </a:prstGeom>
        </p:spPr>
      </p:pic>
      <p:pic>
        <p:nvPicPr>
          <p:cNvPr id="8" name="Picture 7">
            <a:extLst>
              <a:ext uri="{FF2B5EF4-FFF2-40B4-BE49-F238E27FC236}">
                <a16:creationId xmlns:a16="http://schemas.microsoft.com/office/drawing/2014/main" id="{783F56AC-1D39-4863-B641-52266BF274EC}"/>
              </a:ext>
            </a:extLst>
          </p:cNvPr>
          <p:cNvPicPr>
            <a:picLocks noChangeAspect="1"/>
          </p:cNvPicPr>
          <p:nvPr/>
        </p:nvPicPr>
        <p:blipFill>
          <a:blip r:embed="rId5"/>
          <a:stretch>
            <a:fillRect/>
          </a:stretch>
        </p:blipFill>
        <p:spPr>
          <a:xfrm>
            <a:off x="670263" y="1184340"/>
            <a:ext cx="5510842" cy="3294525"/>
          </a:xfrm>
          <a:prstGeom prst="rect">
            <a:avLst/>
          </a:prstGeom>
        </p:spPr>
      </p:pic>
      <p:pic>
        <p:nvPicPr>
          <p:cNvPr id="9" name="Picture 8">
            <a:extLst>
              <a:ext uri="{FF2B5EF4-FFF2-40B4-BE49-F238E27FC236}">
                <a16:creationId xmlns:a16="http://schemas.microsoft.com/office/drawing/2014/main" id="{C181E990-A1E5-4AE1-B264-C2A0259D7AE4}"/>
              </a:ext>
            </a:extLst>
          </p:cNvPr>
          <p:cNvPicPr>
            <a:picLocks noChangeAspect="1"/>
          </p:cNvPicPr>
          <p:nvPr/>
        </p:nvPicPr>
        <p:blipFill>
          <a:blip r:embed="rId6"/>
          <a:stretch>
            <a:fillRect/>
          </a:stretch>
        </p:blipFill>
        <p:spPr>
          <a:xfrm>
            <a:off x="696852" y="5257800"/>
            <a:ext cx="5457665" cy="3040526"/>
          </a:xfrm>
          <a:prstGeom prst="rect">
            <a:avLst/>
          </a:prstGeom>
        </p:spPr>
      </p:pic>
      <p:sp>
        <p:nvSpPr>
          <p:cNvPr id="10" name="TextBox 9">
            <a:extLst>
              <a:ext uri="{FF2B5EF4-FFF2-40B4-BE49-F238E27FC236}">
                <a16:creationId xmlns:a16="http://schemas.microsoft.com/office/drawing/2014/main" id="{B5AA59B4-DDA3-4A3A-A0F3-4F8461A71CED}"/>
              </a:ext>
            </a:extLst>
          </p:cNvPr>
          <p:cNvSpPr txBox="1"/>
          <p:nvPr/>
        </p:nvSpPr>
        <p:spPr>
          <a:xfrm>
            <a:off x="696852" y="755053"/>
            <a:ext cx="1854200" cy="369332"/>
          </a:xfrm>
          <a:prstGeom prst="rect">
            <a:avLst/>
          </a:prstGeom>
          <a:noFill/>
        </p:spPr>
        <p:txBody>
          <a:bodyPr wrap="square" rtlCol="0">
            <a:spAutoFit/>
          </a:bodyPr>
          <a:lstStyle/>
          <a:p>
            <a:r>
              <a:rPr lang="en-CA" b="1" dirty="0"/>
              <a:t>Reading Pyramid</a:t>
            </a:r>
          </a:p>
        </p:txBody>
      </p:sp>
      <p:sp>
        <p:nvSpPr>
          <p:cNvPr id="11" name="TextBox 10">
            <a:extLst>
              <a:ext uri="{FF2B5EF4-FFF2-40B4-BE49-F238E27FC236}">
                <a16:creationId xmlns:a16="http://schemas.microsoft.com/office/drawing/2014/main" id="{9D694113-AFA0-4933-8549-AAA90E2F2050}"/>
              </a:ext>
            </a:extLst>
          </p:cNvPr>
          <p:cNvSpPr txBox="1"/>
          <p:nvPr/>
        </p:nvSpPr>
        <p:spPr>
          <a:xfrm>
            <a:off x="696852" y="4846247"/>
            <a:ext cx="1754800" cy="369332"/>
          </a:xfrm>
          <a:prstGeom prst="rect">
            <a:avLst/>
          </a:prstGeom>
          <a:noFill/>
        </p:spPr>
        <p:txBody>
          <a:bodyPr wrap="square" rtlCol="0">
            <a:spAutoFit/>
          </a:bodyPr>
          <a:lstStyle/>
          <a:p>
            <a:r>
              <a:rPr lang="en-CA" b="1" dirty="0"/>
              <a:t>Writing Pyramid</a:t>
            </a:r>
          </a:p>
        </p:txBody>
      </p:sp>
    </p:spTree>
    <p:extLst>
      <p:ext uri="{BB962C8B-B14F-4D97-AF65-F5344CB8AC3E}">
        <p14:creationId xmlns:p14="http://schemas.microsoft.com/office/powerpoint/2010/main" val="265422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9386"/>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Curriculum and Instruction</a:t>
              </a:r>
            </a:p>
          </p:txBody>
        </p:sp>
        <p:sp>
          <p:nvSpPr>
            <p:cNvPr id="4" name="TextBox 3">
              <a:extLst>
                <a:ext uri="{FF2B5EF4-FFF2-40B4-BE49-F238E27FC236}">
                  <a16:creationId xmlns:a16="http://schemas.microsoft.com/office/drawing/2014/main" id="{999F5046-4420-4599-8CF4-5F9CE213D7EB}"/>
                </a:ext>
              </a:extLst>
            </p:cNvPr>
            <p:cNvSpPr txBox="1"/>
            <p:nvPr/>
          </p:nvSpPr>
          <p:spPr>
            <a:xfrm>
              <a:off x="6358467" y="626532"/>
              <a:ext cx="406400" cy="369332"/>
            </a:xfrm>
            <a:prstGeom prst="rect">
              <a:avLst/>
            </a:prstGeom>
            <a:grpFill/>
            <a:ln>
              <a:noFill/>
            </a:ln>
          </p:spPr>
          <p:txBody>
            <a:bodyPr wrap="square" rtlCol="0">
              <a:spAutoFit/>
            </a:bodyPr>
            <a:lstStyle/>
            <a:p>
              <a:pPr algn="ctr"/>
              <a:r>
                <a:rPr lang="en-US" b="1" dirty="0"/>
                <a:t>7</a:t>
              </a:r>
              <a:endParaRPr lang="en-CA" b="1" dirty="0"/>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47100"/>
            <a:ext cx="453903" cy="453903"/>
          </a:xfrm>
          <a:prstGeom prst="rect">
            <a:avLst/>
          </a:prstGeom>
        </p:spPr>
      </p:pic>
      <p:sp>
        <p:nvSpPr>
          <p:cNvPr id="12" name="TextBox 11">
            <a:extLst>
              <a:ext uri="{FF2B5EF4-FFF2-40B4-BE49-F238E27FC236}">
                <a16:creationId xmlns:a16="http://schemas.microsoft.com/office/drawing/2014/main" id="{09141090-DEBA-4DDF-BE3E-83568BBFC097}"/>
              </a:ext>
            </a:extLst>
          </p:cNvPr>
          <p:cNvSpPr txBox="1"/>
          <p:nvPr/>
        </p:nvSpPr>
        <p:spPr>
          <a:xfrm>
            <a:off x="139700" y="736054"/>
            <a:ext cx="6578599" cy="8340745"/>
          </a:xfrm>
          <a:prstGeom prst="rect">
            <a:avLst/>
          </a:prstGeom>
          <a:noFill/>
        </p:spPr>
        <p:txBody>
          <a:bodyPr wrap="square">
            <a:spAutoFit/>
          </a:bodyPr>
          <a:lstStyle/>
          <a:p>
            <a:r>
              <a:rPr lang="en-US" sz="1600" b="1" dirty="0">
                <a:effectLst/>
                <a:latin typeface="Calibri" panose="020F0502020204030204" pitchFamily="34" charset="0"/>
                <a:ea typeface="Calibri" panose="020F0502020204030204" pitchFamily="34" charset="0"/>
                <a:cs typeface="Calibri" panose="020F0502020204030204" pitchFamily="34" charset="0"/>
              </a:rPr>
              <a:t>Essential Alberta Government </a:t>
            </a:r>
            <a:r>
              <a:rPr lang="en-US" sz="1600" b="1" dirty="0">
                <a:latin typeface="Calibri" panose="020F0502020204030204" pitchFamily="34" charset="0"/>
                <a:ea typeface="Calibri" panose="020F0502020204030204" pitchFamily="34" charset="0"/>
                <a:cs typeface="Calibri" panose="020F0502020204030204" pitchFamily="34" charset="0"/>
              </a:rPr>
              <a:t>W</a:t>
            </a:r>
            <a:r>
              <a:rPr lang="en-US" sz="1600" b="1" dirty="0">
                <a:effectLst/>
                <a:latin typeface="Calibri" panose="020F0502020204030204" pitchFamily="34" charset="0"/>
                <a:ea typeface="Calibri" panose="020F0502020204030204" pitchFamily="34" charset="0"/>
                <a:cs typeface="Calibri" panose="020F0502020204030204" pitchFamily="34" charset="0"/>
              </a:rPr>
              <a:t>ebsites for ELA Instruction</a:t>
            </a:r>
          </a:p>
          <a:p>
            <a:endParaRPr lang="en-US" sz="500" dirty="0">
              <a:effectLst/>
              <a:latin typeface="Calibri" panose="020F0502020204030204" pitchFamily="34" charset="0"/>
              <a:ea typeface="Calibri" panose="020F0502020204030204" pitchFamily="34" charset="0"/>
              <a:cs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Alberta Program of Studies for English Language Arts: </a:t>
            </a:r>
            <a:endParaRPr lang="en-CA" sz="1600" dirty="0">
              <a:effectLst/>
              <a:latin typeface="Calibri" panose="020F0502020204030204" pitchFamily="34" charset="0"/>
              <a:ea typeface="Calibri" panose="020F0502020204030204" pitchFamily="34" charset="0"/>
            </a:endParaRP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https://education.alberta.ca/media/160360/ela-pos-k-9.pdf</a:t>
            </a:r>
            <a:endPar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5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Learn Alberta - Grade by grade objectives:</a:t>
            </a:r>
            <a:endParaRPr lang="en-CA" sz="1600" dirty="0">
              <a:effectLst/>
              <a:latin typeface="Calibri" panose="020F0502020204030204" pitchFamily="34" charset="0"/>
              <a:ea typeface="Calibri" panose="020F0502020204030204" pitchFamily="34" charset="0"/>
            </a:endParaRPr>
          </a:p>
          <a:p>
            <a:r>
              <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6"/>
              </a:rPr>
              <a:t>http://www.learnalberta.ca/ProgramOfStudy.aspx?lang=en&amp;ProgramId=404703#</a:t>
            </a:r>
            <a:endPar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endParaRPr lang="en-US" sz="500"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r>
              <a:rPr lang="en-US" sz="1600" dirty="0"/>
              <a:t>Alberta Education Competencies:</a:t>
            </a:r>
          </a:p>
          <a:p>
            <a:pPr marL="0" indent="0">
              <a:buNone/>
            </a:pPr>
            <a:r>
              <a:rPr lang="en-US" sz="1600" u="sng" dirty="0">
                <a:hlinkClick r:id="rId7"/>
              </a:rPr>
              <a:t>https://education.alberta.ca/media/3272998/competency-indicators-september-30-2016.pdf</a:t>
            </a:r>
            <a:endParaRPr lang="en-US" sz="1600" u="sng" dirty="0"/>
          </a:p>
          <a:p>
            <a:pPr marL="0" indent="0">
              <a:buNone/>
            </a:pPr>
            <a:endParaRPr lang="en-US" sz="500" dirty="0"/>
          </a:p>
          <a:p>
            <a:r>
              <a:rPr lang="en-US" sz="1600" dirty="0"/>
              <a:t>Alberta Government Literacy and Numeracy Progressions:</a:t>
            </a:r>
          </a:p>
          <a:p>
            <a:pPr marL="0" indent="0">
              <a:buNone/>
            </a:pPr>
            <a:r>
              <a:rPr lang="en-US" sz="1600" dirty="0">
                <a:solidFill>
                  <a:schemeClr val="tx1"/>
                </a:solidFill>
                <a:hlinkClick r:id="rId8"/>
              </a:rPr>
              <a:t>https://education.alberta.ca/media/3402192/lit-and-num-progressions.pdf</a:t>
            </a:r>
            <a:endParaRPr lang="en-US" sz="1600" dirty="0">
              <a:solidFill>
                <a:schemeClr val="tx1"/>
              </a:solidFill>
            </a:endParaRPr>
          </a:p>
          <a:p>
            <a:pPr marL="0" indent="0">
              <a:buNone/>
            </a:pPr>
            <a:endParaRPr lang="en-US" sz="1600" dirty="0">
              <a:latin typeface="Calibri" panose="020F0502020204030204" pitchFamily="34" charset="0"/>
            </a:endParaRPr>
          </a:p>
          <a:p>
            <a:pPr marL="0" indent="0">
              <a:buNone/>
            </a:pPr>
            <a:r>
              <a:rPr lang="en-US" sz="1600" b="1" dirty="0">
                <a:latin typeface="Calibri" panose="020F0502020204030204" pitchFamily="34" charset="0"/>
              </a:rPr>
              <a:t>Suggestions to Consider When Building ELA Lesson Plans</a:t>
            </a:r>
          </a:p>
          <a:p>
            <a:pPr marL="0" indent="0">
              <a:buNone/>
            </a:pPr>
            <a:endParaRPr lang="en-US" sz="500" b="1" dirty="0">
              <a:latin typeface="Calibri" panose="020F0502020204030204" pitchFamily="34" charset="0"/>
            </a:endParaRPr>
          </a:p>
          <a:p>
            <a:r>
              <a:rPr lang="en-US" sz="1600" dirty="0"/>
              <a:t>ELA Illustrated Examples K-3:</a:t>
            </a:r>
          </a:p>
          <a:p>
            <a:r>
              <a:rPr lang="en-US" sz="1600" u="sng" dirty="0">
                <a:hlinkClick r:id="rId9"/>
              </a:rPr>
              <a:t>https://open.alberta.ca/dataset/afa5f4ce-5de8-4898-bed6-134f447a7bcc/resource/10104711-b344-4fe2-8ea1-53d944643c1d/download/2000-english-language-arts-illustrative-examples-kindergarden-grade-3.pdf</a:t>
            </a:r>
            <a:endParaRPr lang="en-US" sz="1600" u="sng" dirty="0"/>
          </a:p>
          <a:p>
            <a:endParaRPr lang="en-US" sz="500" dirty="0"/>
          </a:p>
          <a:p>
            <a:r>
              <a:rPr lang="en-US" sz="1600" dirty="0"/>
              <a:t>ELA Illustrated Examples Gr 4:</a:t>
            </a:r>
          </a:p>
          <a:p>
            <a:r>
              <a:rPr lang="en-US" sz="1600" u="sng" dirty="0">
                <a:hlinkClick r:id="rId10"/>
              </a:rPr>
              <a:t>https://education.alberta.ca/media/160426/ela-illustrative-examples-grade-4.pdf</a:t>
            </a:r>
            <a:endParaRPr lang="en-US" sz="1600" u="sng" dirty="0"/>
          </a:p>
          <a:p>
            <a:endParaRPr lang="en-US" sz="500" dirty="0"/>
          </a:p>
          <a:p>
            <a:r>
              <a:rPr lang="en-US" sz="1600" dirty="0"/>
              <a:t>ELA Illustrated Examples Gr 5:</a:t>
            </a:r>
          </a:p>
          <a:p>
            <a:r>
              <a:rPr lang="en-US" sz="1600" u="sng" dirty="0">
                <a:hlinkClick r:id="rId11"/>
              </a:rPr>
              <a:t>https://education.alberta.ca/media/160421/ela-illustrative-examples-grade-5.pdf</a:t>
            </a:r>
            <a:r>
              <a:rPr lang="en-US" sz="1600" dirty="0"/>
              <a:t> </a:t>
            </a:r>
          </a:p>
          <a:p>
            <a:endParaRPr lang="en-US" sz="500" dirty="0"/>
          </a:p>
          <a:p>
            <a:r>
              <a:rPr lang="en-US" sz="1600" dirty="0"/>
              <a:t>ELA Illustrated Examples Gr 6:</a:t>
            </a:r>
          </a:p>
          <a:p>
            <a:r>
              <a:rPr lang="en-US" sz="1600" u="sng" dirty="0">
                <a:hlinkClick r:id="rId12"/>
              </a:rPr>
              <a:t>https://education.alberta.ca/media/160425/ela-illustrative-examples-grade-6.pdf</a:t>
            </a:r>
            <a:endParaRPr lang="en-US" sz="1600" u="sng" dirty="0"/>
          </a:p>
          <a:p>
            <a:endParaRPr lang="en-US" sz="500" u="sng" dirty="0"/>
          </a:p>
          <a:p>
            <a:r>
              <a:rPr lang="en-US" sz="1600" dirty="0">
                <a:effectLst/>
                <a:latin typeface="Calibri" panose="020F0502020204030204" pitchFamily="34" charset="0"/>
                <a:ea typeface="Calibri" panose="020F0502020204030204" pitchFamily="34" charset="0"/>
                <a:cs typeface="Calibri" panose="020F0502020204030204" pitchFamily="34" charset="0"/>
              </a:rPr>
              <a:t>What to include in a language arts lesson:</a:t>
            </a:r>
            <a:endParaRPr lang="en-CA" sz="1600" dirty="0">
              <a:effectLst/>
              <a:latin typeface="Calibri" panose="020F0502020204030204" pitchFamily="34" charset="0"/>
              <a:ea typeface="Calibri" panose="020F0502020204030204" pitchFamily="34" charset="0"/>
            </a:endParaRP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https://www.oise.utoronto.ca/balancedliteracydiet/Food_Groups/index.html</a:t>
            </a:r>
            <a:endPar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1600" u="sng" dirty="0"/>
          </a:p>
        </p:txBody>
      </p:sp>
    </p:spTree>
    <p:extLst>
      <p:ext uri="{BB962C8B-B14F-4D97-AF65-F5344CB8AC3E}">
        <p14:creationId xmlns:p14="http://schemas.microsoft.com/office/powerpoint/2010/main" val="295232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0919"/>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US" b="1" dirty="0"/>
                <a:t>Curriculum </a:t>
              </a:r>
              <a:r>
                <a:rPr lang="en-CA" b="1" dirty="0"/>
                <a:t>and Instruction</a:t>
              </a:r>
            </a:p>
          </p:txBody>
        </p:sp>
        <p:sp>
          <p:nvSpPr>
            <p:cNvPr id="4" name="TextBox 3">
              <a:extLst>
                <a:ext uri="{FF2B5EF4-FFF2-40B4-BE49-F238E27FC236}">
                  <a16:creationId xmlns:a16="http://schemas.microsoft.com/office/drawing/2014/main" id="{999F5046-4420-4599-8CF4-5F9CE213D7EB}"/>
                </a:ext>
              </a:extLst>
            </p:cNvPr>
            <p:cNvSpPr txBox="1"/>
            <p:nvPr/>
          </p:nvSpPr>
          <p:spPr>
            <a:xfrm>
              <a:off x="6358467" y="626532"/>
              <a:ext cx="406400" cy="369332"/>
            </a:xfrm>
            <a:prstGeom prst="rect">
              <a:avLst/>
            </a:prstGeom>
            <a:grpFill/>
            <a:ln>
              <a:noFill/>
            </a:ln>
          </p:spPr>
          <p:txBody>
            <a:bodyPr wrap="square" rtlCol="0">
              <a:spAutoFit/>
            </a:bodyPr>
            <a:lstStyle/>
            <a:p>
              <a:pPr algn="ctr"/>
              <a:r>
                <a:rPr lang="en-US" b="1" dirty="0"/>
                <a:t>8</a:t>
              </a:r>
              <a:endParaRPr lang="en-CA" b="1" dirty="0"/>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38633"/>
            <a:ext cx="453903" cy="453903"/>
          </a:xfrm>
          <a:prstGeom prst="rect">
            <a:avLst/>
          </a:prstGeom>
        </p:spPr>
      </p:pic>
      <p:sp>
        <p:nvSpPr>
          <p:cNvPr id="6" name="TextBox 5">
            <a:extLst>
              <a:ext uri="{FF2B5EF4-FFF2-40B4-BE49-F238E27FC236}">
                <a16:creationId xmlns:a16="http://schemas.microsoft.com/office/drawing/2014/main" id="{05D35F7C-B58F-4368-94A8-4E73515D77B8}"/>
              </a:ext>
            </a:extLst>
          </p:cNvPr>
          <p:cNvSpPr txBox="1"/>
          <p:nvPr/>
        </p:nvSpPr>
        <p:spPr>
          <a:xfrm>
            <a:off x="113196" y="592536"/>
            <a:ext cx="6578599" cy="8510022"/>
          </a:xfrm>
          <a:prstGeom prst="rect">
            <a:avLst/>
          </a:prstGeom>
          <a:noFill/>
        </p:spPr>
        <p:txBody>
          <a:bodyPr wrap="square">
            <a:spAutoFit/>
          </a:bodyPr>
          <a:lstStyle/>
          <a:p>
            <a:r>
              <a:rPr lang="en-US" sz="1600" dirty="0"/>
              <a:t>Spark Creativity (Betsy Potash) </a:t>
            </a:r>
          </a:p>
          <a:p>
            <a:r>
              <a:rPr lang="en-US" sz="1600" dirty="0"/>
              <a:t>Creative vocabulary:</a:t>
            </a:r>
          </a:p>
          <a:p>
            <a:r>
              <a:rPr lang="en-US" sz="1600" dirty="0"/>
              <a:t>There are many ways to teach vocabulary creatively. In this article, Betsy Potash mentions video journals, meaningful vocabulary products, postcards, posters, one-pagers, games, tattoo designs, post-it stations, makerspace, and magic spells.</a:t>
            </a:r>
          </a:p>
          <a:p>
            <a:r>
              <a:rPr lang="en-US" sz="1600" dirty="0">
                <a:hlinkClick r:id="rId5"/>
              </a:rPr>
              <a:t>http://www.nowsparkcreativity.com/2019/06/067-10-creative-ways-to-teach-vocabulary.html</a:t>
            </a:r>
            <a:endParaRPr lang="en-US" sz="1600" dirty="0"/>
          </a:p>
          <a:p>
            <a:endParaRPr lang="en-US" sz="500" dirty="0"/>
          </a:p>
          <a:p>
            <a:r>
              <a:rPr lang="en-US" sz="1600" dirty="0"/>
              <a:t>The Power of Imperfect Action:</a:t>
            </a:r>
            <a:endParaRPr lang="en-US" sz="500" dirty="0"/>
          </a:p>
          <a:p>
            <a:r>
              <a:rPr lang="en-US" sz="1600" dirty="0"/>
              <a:t>Take chances in teaching, don’t wait for the “perfect” time. Mistakes might pay off in the end.</a:t>
            </a: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http://www.nowsparkcreativity.com/2018/10/050-power-of-imperfect-action.html</a:t>
            </a:r>
            <a:endParaRPr lang="en-US" sz="1600"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endParaRPr lang="en-US" sz="5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500" dirty="0"/>
          </a:p>
          <a:p>
            <a:r>
              <a:rPr lang="en-US" sz="1600" dirty="0"/>
              <a:t>Penny Kittle:</a:t>
            </a:r>
          </a:p>
          <a:p>
            <a:r>
              <a:rPr lang="en-US" sz="1600" dirty="0"/>
              <a:t>Vetted resources and advice for how to teach creatively and allow students voice and choice in their education.</a:t>
            </a:r>
          </a:p>
          <a:p>
            <a:r>
              <a:rPr lang="en-US" sz="1600" dirty="0">
                <a:hlinkClick r:id="rId7"/>
              </a:rPr>
              <a:t>https://pennykittle.net/</a:t>
            </a:r>
            <a:endParaRPr lang="en-US" sz="1600" dirty="0"/>
          </a:p>
          <a:p>
            <a:endParaRPr lang="en-US" sz="500" dirty="0"/>
          </a:p>
          <a:p>
            <a:r>
              <a:rPr lang="en-US" sz="1600" dirty="0"/>
              <a:t>Balanced Literacy Diet</a:t>
            </a:r>
          </a:p>
          <a:p>
            <a:r>
              <a:rPr lang="en-US" sz="1600" dirty="0"/>
              <a:t>The Balanced Literacy Diet offers a plethora of resources for helping your students develop literacy.</a:t>
            </a:r>
          </a:p>
          <a:p>
            <a:r>
              <a:rPr lang="en-US" sz="1600" dirty="0">
                <a:hlinkClick r:id="rId8"/>
              </a:rPr>
              <a:t>https://www.oise.utoronto.ca/balancedliteracydiet/Recipe/00056/</a:t>
            </a:r>
            <a:endParaRPr lang="en-US" sz="1600" dirty="0"/>
          </a:p>
          <a:p>
            <a:r>
              <a:rPr lang="en-US" sz="1600" dirty="0">
                <a:hlinkClick r:id="rId9"/>
              </a:rPr>
              <a:t>https://www.oise.utoronto.ca/balancedliteracydiet/Vocabulary.html</a:t>
            </a:r>
            <a:endParaRPr lang="en-US" sz="1600" dirty="0"/>
          </a:p>
          <a:p>
            <a:endParaRPr lang="en-US" sz="500" dirty="0"/>
          </a:p>
          <a:p>
            <a:endParaRPr lang="en-US" sz="500" b="1" dirty="0">
              <a:effectLst/>
              <a:latin typeface="Calibri" panose="020F0502020204030204" pitchFamily="34" charset="0"/>
              <a:ea typeface="Calibri" panose="020F0502020204030204" pitchFamily="34" charset="0"/>
              <a:cs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How to teach reading debate:</a:t>
            </a:r>
            <a:endParaRPr lang="en-CA" sz="1600" dirty="0">
              <a:effectLst/>
              <a:latin typeface="Calibri" panose="020F0502020204030204" pitchFamily="34" charset="0"/>
              <a:ea typeface="Calibri" panose="020F0502020204030204" pitchFamily="34" charset="0"/>
            </a:endParaRPr>
          </a:p>
          <a:p>
            <a:r>
              <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10"/>
              </a:rPr>
              <a:t>https://www.nytimes.com/2020/02/15/us/reading-phonics.html</a:t>
            </a:r>
            <a:endPar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endParaRPr lang="en-CA" sz="5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Rebuttal: </a:t>
            </a:r>
          </a:p>
          <a:p>
            <a:r>
              <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11"/>
              </a:rPr>
              <a:t>http://www.danielwillingham.com/daniel-willingham-science-and-education-blog/the-current-controversy-about-teaching-reading-comments-for-those-left-with-questions-after-reading-the-new-york-times-article?utm_source=feedburner&amp;utm_medium=email&amp;utm_campaign=Feed%3A+nbspDanielWillingham-DanielWillinghamScienceAndEducationBlog+%28Daniel+Willingham%27s+Science+and+Education+Blog%29</a:t>
            </a:r>
            <a:endParaRPr lang="en-CA" sz="1600" dirty="0">
              <a:effectLst/>
              <a:latin typeface="Calibri" panose="020F0502020204030204" pitchFamily="34" charset="0"/>
              <a:ea typeface="Calibri" panose="020F0502020204030204" pitchFamily="34" charset="0"/>
            </a:endParaRPr>
          </a:p>
        </p:txBody>
      </p:sp>
      <p:sp>
        <p:nvSpPr>
          <p:cNvPr id="8" name="Content Placeholder 2">
            <a:extLst>
              <a:ext uri="{FF2B5EF4-FFF2-40B4-BE49-F238E27FC236}">
                <a16:creationId xmlns:a16="http://schemas.microsoft.com/office/drawing/2014/main" id="{8553EB39-552E-45DB-9D72-75161B28D756}"/>
              </a:ext>
            </a:extLst>
          </p:cNvPr>
          <p:cNvSpPr txBox="1">
            <a:spLocks/>
          </p:cNvSpPr>
          <p:nvPr/>
        </p:nvSpPr>
        <p:spPr>
          <a:xfrm>
            <a:off x="139700" y="7101788"/>
            <a:ext cx="6578599" cy="21266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1100" u="sng"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5496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31A1A-D006-45C4-8C91-AB90BB59F9F8}"/>
              </a:ext>
            </a:extLst>
          </p:cNvPr>
          <p:cNvGrpSpPr/>
          <p:nvPr/>
        </p:nvGrpSpPr>
        <p:grpSpPr>
          <a:xfrm>
            <a:off x="139700" y="189386"/>
            <a:ext cx="6578600" cy="369332"/>
            <a:chOff x="186267" y="626532"/>
            <a:chExt cx="6578600" cy="369332"/>
          </a:xfrm>
          <a:solidFill>
            <a:srgbClr val="FFE816"/>
          </a:solidFill>
        </p:grpSpPr>
        <p:sp>
          <p:nvSpPr>
            <p:cNvPr id="3" name="TextBox 2">
              <a:extLst>
                <a:ext uri="{FF2B5EF4-FFF2-40B4-BE49-F238E27FC236}">
                  <a16:creationId xmlns:a16="http://schemas.microsoft.com/office/drawing/2014/main" id="{F1797B0A-3999-4313-9C87-0B5CB32F4EA1}"/>
                </a:ext>
              </a:extLst>
            </p:cNvPr>
            <p:cNvSpPr txBox="1"/>
            <p:nvPr/>
          </p:nvSpPr>
          <p:spPr>
            <a:xfrm>
              <a:off x="186267" y="626532"/>
              <a:ext cx="6578600" cy="369332"/>
            </a:xfrm>
            <a:prstGeom prst="rect">
              <a:avLst/>
            </a:prstGeom>
            <a:grpFill/>
            <a:ln>
              <a:noFill/>
            </a:ln>
          </p:spPr>
          <p:txBody>
            <a:bodyPr wrap="square" rtlCol="0">
              <a:spAutoFit/>
            </a:bodyPr>
            <a:lstStyle/>
            <a:p>
              <a:pPr algn="ctr"/>
              <a:r>
                <a:rPr lang="en-CA" b="1" dirty="0"/>
                <a:t>Curriculum and Instruction</a:t>
              </a:r>
            </a:p>
          </p:txBody>
        </p:sp>
        <p:sp>
          <p:nvSpPr>
            <p:cNvPr id="4" name="TextBox 3">
              <a:extLst>
                <a:ext uri="{FF2B5EF4-FFF2-40B4-BE49-F238E27FC236}">
                  <a16:creationId xmlns:a16="http://schemas.microsoft.com/office/drawing/2014/main" id="{999F5046-4420-4599-8CF4-5F9CE213D7EB}"/>
                </a:ext>
              </a:extLst>
            </p:cNvPr>
            <p:cNvSpPr txBox="1"/>
            <p:nvPr/>
          </p:nvSpPr>
          <p:spPr>
            <a:xfrm>
              <a:off x="6358467" y="626532"/>
              <a:ext cx="406400" cy="369332"/>
            </a:xfrm>
            <a:prstGeom prst="rect">
              <a:avLst/>
            </a:prstGeom>
            <a:grpFill/>
            <a:ln>
              <a:noFill/>
            </a:ln>
          </p:spPr>
          <p:txBody>
            <a:bodyPr wrap="square" rtlCol="0">
              <a:spAutoFit/>
            </a:bodyPr>
            <a:lstStyle/>
            <a:p>
              <a:pPr algn="ctr"/>
              <a:r>
                <a:rPr lang="en-US" b="1" dirty="0"/>
                <a:t>9</a:t>
              </a:r>
              <a:endParaRPr lang="en-CA" b="1" dirty="0"/>
            </a:p>
          </p:txBody>
        </p:sp>
      </p:grpSp>
      <p:pic>
        <p:nvPicPr>
          <p:cNvPr id="5" name="Graphic 4" descr="Open book with solid fill">
            <a:hlinkClick r:id="rId2" action="ppaction://hlinksldjump"/>
            <a:extLst>
              <a:ext uri="{FF2B5EF4-FFF2-40B4-BE49-F238E27FC236}">
                <a16:creationId xmlns:a16="http://schemas.microsoft.com/office/drawing/2014/main" id="{FDD2E268-89D8-4C6D-AF07-21B9DA4F7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949" y="147100"/>
            <a:ext cx="453903" cy="453903"/>
          </a:xfrm>
          <a:prstGeom prst="rect">
            <a:avLst/>
          </a:prstGeom>
        </p:spPr>
      </p:pic>
      <p:sp>
        <p:nvSpPr>
          <p:cNvPr id="11" name="TextBox 10">
            <a:extLst>
              <a:ext uri="{FF2B5EF4-FFF2-40B4-BE49-F238E27FC236}">
                <a16:creationId xmlns:a16="http://schemas.microsoft.com/office/drawing/2014/main" id="{EE29EFFE-98D8-41BE-B831-731845A09F9A}"/>
              </a:ext>
            </a:extLst>
          </p:cNvPr>
          <p:cNvSpPr txBox="1"/>
          <p:nvPr/>
        </p:nvSpPr>
        <p:spPr>
          <a:xfrm>
            <a:off x="139700" y="708379"/>
            <a:ext cx="6578599" cy="461665"/>
          </a:xfrm>
          <a:prstGeom prst="rect">
            <a:avLst/>
          </a:prstGeom>
          <a:noFill/>
        </p:spPr>
        <p:txBody>
          <a:bodyPr wrap="square">
            <a:spAutoFit/>
          </a:bodyPr>
          <a:lstStyle/>
          <a:p>
            <a:endParaRPr lang="en-US" sz="1200" u="sng" dirty="0"/>
          </a:p>
          <a:p>
            <a:endParaRPr lang="en-US" sz="1200" dirty="0"/>
          </a:p>
        </p:txBody>
      </p:sp>
      <p:sp>
        <p:nvSpPr>
          <p:cNvPr id="9" name="TextBox 8">
            <a:extLst>
              <a:ext uri="{FF2B5EF4-FFF2-40B4-BE49-F238E27FC236}">
                <a16:creationId xmlns:a16="http://schemas.microsoft.com/office/drawing/2014/main" id="{84273AC0-D57D-42DB-A1BB-C6E9D4DA6210}"/>
              </a:ext>
            </a:extLst>
          </p:cNvPr>
          <p:cNvSpPr txBox="1"/>
          <p:nvPr/>
        </p:nvSpPr>
        <p:spPr>
          <a:xfrm>
            <a:off x="139700" y="707803"/>
            <a:ext cx="6805543" cy="8079135"/>
          </a:xfrm>
          <a:prstGeom prst="rect">
            <a:avLst/>
          </a:prstGeom>
          <a:noFill/>
        </p:spPr>
        <p:txBody>
          <a:bodyPr wrap="square">
            <a:spAutoFit/>
          </a:bodyPr>
          <a:lstStyle/>
          <a:p>
            <a:r>
              <a:rPr lang="en-US" sz="1600" b="1" dirty="0">
                <a:effectLst/>
                <a:latin typeface="Calibri" panose="020F0502020204030204" pitchFamily="34" charset="0"/>
                <a:ea typeface="Calibri" panose="020F0502020204030204" pitchFamily="34" charset="0"/>
                <a:cs typeface="Calibri" panose="020F0502020204030204" pitchFamily="34" charset="0"/>
              </a:rPr>
              <a:t>Modelled, Shared, Guided, and Independent Reading</a:t>
            </a:r>
          </a:p>
          <a:p>
            <a:r>
              <a:rPr lang="en-US" sz="1600" dirty="0">
                <a:effectLst/>
                <a:latin typeface="Calibri" panose="020F0502020204030204" pitchFamily="34" charset="0"/>
                <a:ea typeface="Calibri" panose="020F0502020204030204" pitchFamily="34" charset="0"/>
                <a:cs typeface="Calibri" panose="020F0502020204030204" pitchFamily="34" charset="0"/>
              </a:rPr>
              <a:t>Resources for implementing literacy in the classroom using a variety of strategies.</a:t>
            </a:r>
            <a:endParaRPr lang="en-CA" sz="16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First Steps Reading Resource Book (download):</a:t>
            </a:r>
            <a:endParaRPr lang="en-CA" sz="1600" dirty="0">
              <a:effectLst/>
              <a:latin typeface="Calibri" panose="020F0502020204030204" pitchFamily="34" charset="0"/>
              <a:ea typeface="Calibri" panose="020F0502020204030204" pitchFamily="34" charset="0"/>
            </a:endParaRP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http://det.wa.edu.au/stepsresources/detcms/navigation/first-steps-literacy/</a:t>
            </a:r>
            <a:endPar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5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Marie Clay - Reading Recovery program:</a:t>
            </a:r>
            <a:endParaRPr lang="en-CA" sz="1600" dirty="0">
              <a:effectLst/>
              <a:latin typeface="Calibri" panose="020F0502020204030204" pitchFamily="34" charset="0"/>
              <a:ea typeface="Calibri" panose="020F0502020204030204" pitchFamily="34" charset="0"/>
            </a:endParaRPr>
          </a:p>
          <a:p>
            <a:r>
              <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6"/>
              </a:rPr>
              <a:t>https://irrto.org/about-reading-recovery/</a:t>
            </a:r>
            <a:endPar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endParaRPr lang="en-CA" sz="5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Louisa Moats</a:t>
            </a:r>
            <a:r>
              <a:rPr lang="en-US" sz="1600" dirty="0">
                <a:latin typeface="Calibri" panose="020F0502020204030204" pitchFamily="34" charset="0"/>
                <a:ea typeface="Calibri" panose="020F0502020204030204" pitchFamily="34" charset="0"/>
                <a:cs typeface="Calibri" panose="020F0502020204030204" pitchFamily="34" charset="0"/>
              </a:rPr>
              <a:t> - </a:t>
            </a:r>
            <a:r>
              <a:rPr lang="en-US" sz="1600" dirty="0">
                <a:effectLst/>
                <a:latin typeface="Calibri" panose="020F0502020204030204" pitchFamily="34" charset="0"/>
                <a:ea typeface="Calibri" panose="020F0502020204030204" pitchFamily="34" charset="0"/>
                <a:cs typeface="Calibri" panose="020F0502020204030204" pitchFamily="34" charset="0"/>
              </a:rPr>
              <a:t>Teaching Reading is Rocket Science:</a:t>
            </a:r>
            <a:endParaRPr lang="en-CA" sz="1600" dirty="0">
              <a:effectLst/>
              <a:latin typeface="Calibri" panose="020F0502020204030204" pitchFamily="34" charset="0"/>
              <a:ea typeface="Calibri" panose="020F0502020204030204" pitchFamily="34" charset="0"/>
            </a:endParaRPr>
          </a:p>
          <a:p>
            <a:r>
              <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7"/>
              </a:rPr>
              <a:t>https://www.aft.org/sites/default/files/reading_rocketscience_2004.pdf</a:t>
            </a:r>
            <a:endPar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endParaRPr lang="en-CA" sz="5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Fountas &amp; Pinnell:</a:t>
            </a:r>
            <a:endParaRPr lang="en-CA" sz="1600" dirty="0">
              <a:effectLst/>
              <a:latin typeface="Calibri" panose="020F0502020204030204" pitchFamily="34" charset="0"/>
              <a:ea typeface="Calibri" panose="020F0502020204030204" pitchFamily="34" charset="0"/>
            </a:endParaRPr>
          </a:p>
          <a:p>
            <a:r>
              <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8"/>
              </a:rPr>
              <a:t>https://www.fountasandpinnell.com/textlevelgradient/</a:t>
            </a:r>
            <a:endPar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endParaRPr lang="en-CA" sz="5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Richard Allington:</a:t>
            </a:r>
            <a:endParaRPr lang="en-CA" sz="1600" dirty="0">
              <a:effectLst/>
              <a:latin typeface="Calibri" panose="020F0502020204030204" pitchFamily="34" charset="0"/>
              <a:ea typeface="Calibri" panose="020F0502020204030204" pitchFamily="34" charset="0"/>
            </a:endParaRPr>
          </a:p>
          <a:p>
            <a:r>
              <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9"/>
              </a:rPr>
              <a:t>https://www.ocmboces.org/tfiles/folder1237/1603_Allington_WRM.RT_.pdf</a:t>
            </a:r>
            <a:endPar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endParaRPr lang="en-CA" sz="5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Lucy Calkins:</a:t>
            </a:r>
            <a:endParaRPr lang="en-CA" sz="1600" dirty="0">
              <a:effectLst/>
              <a:latin typeface="Calibri" panose="020F0502020204030204" pitchFamily="34" charset="0"/>
              <a:ea typeface="Calibri" panose="020F0502020204030204" pitchFamily="34" charset="0"/>
            </a:endParaRPr>
          </a:p>
          <a:p>
            <a:r>
              <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10"/>
              </a:rPr>
              <a:t>http://www.unitsofstudy.com/introduction</a:t>
            </a:r>
            <a:endParaRPr lang="en-US" sz="1600" dirty="0">
              <a:solidFill>
                <a:srgbClr val="1155CC"/>
              </a:solidFill>
              <a:effectLst/>
              <a:latin typeface="Calibri" panose="020F0502020204030204" pitchFamily="34" charset="0"/>
              <a:ea typeface="Calibri" panose="020F0502020204030204" pitchFamily="34" charset="0"/>
              <a:cs typeface="Calibri" panose="020F0502020204030204" pitchFamily="34" charset="0"/>
            </a:endParaRPr>
          </a:p>
          <a:p>
            <a:endParaRPr lang="en-CA" sz="5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First Steps Reading Resource Book (download):</a:t>
            </a:r>
          </a:p>
          <a:p>
            <a:r>
              <a:rPr lang="en-US" sz="1600" dirty="0">
                <a:effectLst/>
                <a:latin typeface="Calibri" panose="020F0502020204030204" pitchFamily="34" charset="0"/>
                <a:ea typeface="Calibri" panose="020F0502020204030204" pitchFamily="34" charset="0"/>
                <a:cs typeface="Calibri" panose="020F0502020204030204" pitchFamily="34" charset="0"/>
              </a:rPr>
              <a:t>Comprehension strategies  </a:t>
            </a:r>
            <a:endParaRPr lang="en-CA" sz="1600" dirty="0">
              <a:effectLst/>
              <a:latin typeface="Calibri" panose="020F0502020204030204" pitchFamily="34" charset="0"/>
              <a:ea typeface="Calibri" panose="020F0502020204030204" pitchFamily="34" charset="0"/>
            </a:endParaRPr>
          </a:p>
          <a:p>
            <a:r>
              <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http://det.wa.edu.au/stepsresources/detcms/navigation/first-steps-literacy/</a:t>
            </a:r>
            <a:endParaRPr lang="en-US" sz="16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5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US" sz="1600" dirty="0"/>
              <a:t>Jolly Phonics (Gr 2)</a:t>
            </a:r>
          </a:p>
          <a:p>
            <a:pPr marL="0" indent="0">
              <a:buFont typeface="Arial" panose="020B0604020202020204" pitchFamily="34" charset="0"/>
              <a:buNone/>
            </a:pPr>
            <a:r>
              <a:rPr lang="en-US" sz="1600" u="sng" dirty="0">
                <a:hlinkClick r:id="rId11"/>
              </a:rPr>
              <a:t>http://jollyreading.com/introduction-to-jolly-phonics/</a:t>
            </a:r>
            <a:endParaRPr lang="en-US" sz="1600" u="sng" dirty="0"/>
          </a:p>
          <a:p>
            <a:pPr marL="0" indent="0">
              <a:buFont typeface="Arial" panose="020B0604020202020204" pitchFamily="34" charset="0"/>
              <a:buNone/>
            </a:pPr>
            <a:endParaRPr lang="en-US" sz="500" u="sng" dirty="0"/>
          </a:p>
          <a:p>
            <a:pPr marL="0" indent="0">
              <a:buFont typeface="Arial" panose="020B0604020202020204" pitchFamily="34" charset="0"/>
              <a:buNone/>
            </a:pPr>
            <a:r>
              <a:rPr lang="en-US" sz="1600" dirty="0"/>
              <a:t>Fun Time Phonics (Gr 3)</a:t>
            </a:r>
          </a:p>
          <a:p>
            <a:pPr marL="0" indent="0">
              <a:buFont typeface="Arial" panose="020B0604020202020204" pitchFamily="34" charset="0"/>
              <a:buNone/>
            </a:pPr>
            <a:r>
              <a:rPr lang="en-US" sz="1600" u="sng" dirty="0">
                <a:hlinkClick r:id="rId12"/>
              </a:rPr>
              <a:t>https://www.criticalthinking.com/fun-time-phonics.html</a:t>
            </a:r>
            <a:endParaRPr lang="en-US" sz="1600" u="sng" dirty="0"/>
          </a:p>
          <a:p>
            <a:pPr marL="0" indent="0">
              <a:buFont typeface="Arial" panose="020B0604020202020204" pitchFamily="34" charset="0"/>
              <a:buNone/>
            </a:pPr>
            <a:endParaRPr lang="en-US" sz="500" u="sng" dirty="0"/>
          </a:p>
          <a:p>
            <a:pPr marL="0" indent="0">
              <a:buFont typeface="Arial" panose="020B0604020202020204" pitchFamily="34" charset="0"/>
              <a:buNone/>
            </a:pPr>
            <a:r>
              <a:rPr lang="en-US" sz="1600" dirty="0"/>
              <a:t>Literacy Place (Gr 4)</a:t>
            </a:r>
          </a:p>
          <a:p>
            <a:pPr marL="0" indent="0">
              <a:buFont typeface="Arial" panose="020B0604020202020204" pitchFamily="34" charset="0"/>
              <a:buNone/>
            </a:pPr>
            <a:r>
              <a:rPr lang="en-US" sz="1600" dirty="0">
                <a:hlinkClick r:id="rId13"/>
              </a:rPr>
              <a:t>https://education.scholastic.ca/category/LITERACY-PLACE-FOR-THE-EARLY-YEARS</a:t>
            </a:r>
            <a:endParaRPr lang="en-US" sz="1600" dirty="0"/>
          </a:p>
          <a:p>
            <a:pPr marL="0" indent="0">
              <a:buFont typeface="Arial" panose="020B0604020202020204" pitchFamily="34" charset="0"/>
              <a:buNone/>
            </a:pPr>
            <a:endParaRPr lang="en-US" sz="500" dirty="0"/>
          </a:p>
          <a:p>
            <a:pPr marL="0" indent="0">
              <a:buFont typeface="Arial" panose="020B0604020202020204" pitchFamily="34" charset="0"/>
              <a:buNone/>
            </a:pPr>
            <a:r>
              <a:rPr lang="en-US" sz="1600" dirty="0"/>
              <a:t>Joyful Literacy (Gr 5 &amp; 6)</a:t>
            </a:r>
          </a:p>
          <a:p>
            <a:pPr marL="0" indent="0">
              <a:buFont typeface="Arial" panose="020B0604020202020204" pitchFamily="34" charset="0"/>
              <a:buNone/>
            </a:pPr>
            <a:r>
              <a:rPr lang="en-US" sz="1600" u="sng" dirty="0">
                <a:hlinkClick r:id="rId14"/>
              </a:rPr>
              <a:t>https://www.joyfulliteracyonline.com/about-joyful-literacy</a:t>
            </a:r>
            <a:endParaRPr lang="en-US" sz="1600" u="sng" dirty="0"/>
          </a:p>
          <a:p>
            <a:pPr marL="0" indent="0">
              <a:buFont typeface="Arial" panose="020B0604020202020204" pitchFamily="34" charset="0"/>
              <a:buNone/>
            </a:pPr>
            <a:endParaRPr lang="en-US" sz="500" u="sng" dirty="0"/>
          </a:p>
          <a:p>
            <a:pPr marL="0" indent="0">
              <a:buFont typeface="Arial" panose="020B0604020202020204" pitchFamily="34" charset="0"/>
              <a:buNone/>
            </a:pPr>
            <a:r>
              <a:rPr lang="en-US" sz="1600" u="sng" dirty="0"/>
              <a:t>Secret Stories</a:t>
            </a:r>
          </a:p>
          <a:p>
            <a:pPr marL="0" indent="0">
              <a:buNone/>
            </a:pPr>
            <a:r>
              <a:rPr lang="en-US" sz="1600" dirty="0">
                <a:hlinkClick r:id="rId15"/>
              </a:rPr>
              <a:t>https://www.thesecretstories.com/</a:t>
            </a:r>
            <a:endParaRPr lang="en-US" sz="1600" dirty="0"/>
          </a:p>
        </p:txBody>
      </p:sp>
    </p:spTree>
    <p:extLst>
      <p:ext uri="{BB962C8B-B14F-4D97-AF65-F5344CB8AC3E}">
        <p14:creationId xmlns:p14="http://schemas.microsoft.com/office/powerpoint/2010/main" val="2600108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1769</TotalTime>
  <Words>2833</Words>
  <Application>Microsoft Office PowerPoint</Application>
  <PresentationFormat>Letter Paper (8.5x11 in)</PresentationFormat>
  <Paragraphs>380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Elephant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Joleen Binder</dc:creator>
  <cp:lastModifiedBy>Joleen Binder</cp:lastModifiedBy>
  <cp:revision>46</cp:revision>
  <dcterms:created xsi:type="dcterms:W3CDTF">2021-10-12T01:46:04Z</dcterms:created>
  <dcterms:modified xsi:type="dcterms:W3CDTF">2021-11-08T00:52:18Z</dcterms:modified>
</cp:coreProperties>
</file>